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6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EDBBE1-6660-48BE-AF70-A552E52387BB}">
  <a:tblStyle styleId="{A5EDBBE1-6660-48BE-AF70-A552E52387B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84"/>
  </p:normalViewPr>
  <p:slideViewPr>
    <p:cSldViewPr snapToGrid="0" snapToObjects="1">
      <p:cViewPr>
        <p:scale>
          <a:sx n="91" d="100"/>
          <a:sy n="91" d="100"/>
        </p:scale>
        <p:origin x="176"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27242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None/>
            </a:pP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hyperlink" Target="mailto:egle@nobaac.com" TargetMode="External"/><Relationship Id="rId3" Type="http://schemas.openxmlformats.org/officeDocument/2006/relationships/image" Target="../media/image22.png"/><Relationship Id="rId7" Type="http://schemas.openxmlformats.org/officeDocument/2006/relationships/hyperlink" Target="mailto:andra@nobaac.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hyperlink" Target="mailto:kelli@nobaac.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moodnekodu.delfi.ee/news/sisustusjadisain/kaasaegne-kunst-koju-vaata-millised-agedad-teosed-ja-kunstnikud-kandideerivad-pohjamaade-ja-baltikumi-noore-kunstniku-auhinnale?id=84014666" TargetMode="External"/><Relationship Id="rId3" Type="http://schemas.openxmlformats.org/officeDocument/2006/relationships/image" Target="../media/image19.png"/><Relationship Id="rId7" Type="http://schemas.openxmlformats.org/officeDocument/2006/relationships/hyperlink" Target="https://www.youtube.com/watch?v=V4KRq2ED6iE" TargetMode="External"/><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tvnet.lv/6438619/par-ziemelvalstu-un-baltijas-si-gada-labako-jauno-makslinieku-konkursa-atzita-elina-vitola" TargetMode="External"/><Relationship Id="rId11" Type="http://schemas.openxmlformats.org/officeDocument/2006/relationships/hyperlink" Target="http://www.sirp.ee/s1-artiklid/c6-kunst/balti-ja-pohjamaade-noore-kunsti-auhind-elina-vitolale/" TargetMode="External"/><Relationship Id="rId5" Type="http://schemas.openxmlformats.org/officeDocument/2006/relationships/hyperlink" Target="https://kultuur.err.ee/872237/baltikumi-noore-kunstniku-auhinna-tanavune-laureaat-on-latlanna-elina-vitola" TargetMode="External"/><Relationship Id="rId10" Type="http://schemas.openxmlformats.org/officeDocument/2006/relationships/hyperlink" Target="http://arterritory.com/lv/dzivesstils/atklasanas/7820-fotoreportaza_ziemelvalstu_un_baltijas_labaka_jauna_makslinieka_apbalvosanas_ceremonija/" TargetMode="External"/><Relationship Id="rId4" Type="http://schemas.openxmlformats.org/officeDocument/2006/relationships/image" Target="../media/image20.png"/><Relationship Id="rId9" Type="http://schemas.openxmlformats.org/officeDocument/2006/relationships/hyperlink" Target="http://www.delfi.lv/kultura/news/art/par-ziemelvalstu-un-baltijas-gada-labako-jauno-makslinieku-atzita-elina-vitola.d?id=50524279"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l="4853" t="9993" r="4435" b="12840"/>
          <a:stretch/>
        </p:blipFill>
        <p:spPr>
          <a:xfrm>
            <a:off x="0" y="0"/>
            <a:ext cx="12167999" cy="6858000"/>
          </a:xfrm>
          <a:prstGeom prst="rect">
            <a:avLst/>
          </a:prstGeom>
          <a:noFill/>
          <a:ln>
            <a:noFill/>
          </a:ln>
        </p:spPr>
      </p:pic>
      <p:sp>
        <p:nvSpPr>
          <p:cNvPr id="90" name="Google Shape;90;p13"/>
          <p:cNvSpPr/>
          <p:nvPr/>
        </p:nvSpPr>
        <p:spPr>
          <a:xfrm>
            <a:off x="3310602" y="840259"/>
            <a:ext cx="5666173" cy="5066271"/>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2" name="Google Shape;92;p13"/>
          <p:cNvSpPr txBox="1"/>
          <p:nvPr/>
        </p:nvSpPr>
        <p:spPr>
          <a:xfrm>
            <a:off x="208848" y="5764568"/>
            <a:ext cx="7189579"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“Communication – message” </a:t>
            </a:r>
            <a:endParaRPr dirty="0"/>
          </a:p>
          <a:p>
            <a:pPr marL="0" marR="0" lvl="0" indent="0" algn="l" rtl="0">
              <a:spcBef>
                <a:spcPts val="0"/>
              </a:spcBef>
              <a:spcAft>
                <a:spcPts val="0"/>
              </a:spcAft>
              <a:buNone/>
            </a:pPr>
            <a:r>
              <a:rPr lang="en-US" sz="1800" dirty="0">
                <a:solidFill>
                  <a:schemeClr val="lt1"/>
                </a:solidFill>
                <a:latin typeface="Calibri"/>
                <a:ea typeface="Calibri"/>
                <a:cs typeface="Calibri"/>
                <a:sym typeface="Calibri"/>
              </a:rPr>
              <a:t>installation by Marius </a:t>
            </a:r>
            <a:r>
              <a:rPr lang="en-US" sz="1800" dirty="0" err="1">
                <a:solidFill>
                  <a:schemeClr val="lt1"/>
                </a:solidFill>
                <a:latin typeface="Calibri"/>
                <a:ea typeface="Calibri"/>
                <a:cs typeface="Calibri"/>
                <a:sym typeface="Calibri"/>
              </a:rPr>
              <a:t>Bumbulis</a:t>
            </a:r>
            <a:endParaRPr sz="18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lt1"/>
                </a:solidFill>
                <a:latin typeface="Calibri"/>
                <a:ea typeface="Calibri"/>
                <a:cs typeface="Calibri"/>
                <a:sym typeface="Calibri"/>
              </a:rPr>
              <a:t>@ 2018 competition</a:t>
            </a:r>
            <a:endParaRPr dirty="0"/>
          </a:p>
        </p:txBody>
      </p:sp>
      <p:pic>
        <p:nvPicPr>
          <p:cNvPr id="2" name="Picture 1">
            <a:extLst>
              <a:ext uri="{FF2B5EF4-FFF2-40B4-BE49-F238E27FC236}">
                <a16:creationId xmlns:a16="http://schemas.microsoft.com/office/drawing/2014/main" id="{D7E3153F-8ABB-E546-A21A-B63C9675A752}"/>
              </a:ext>
            </a:extLst>
          </p:cNvPr>
          <p:cNvPicPr>
            <a:picLocks noChangeAspect="1"/>
          </p:cNvPicPr>
          <p:nvPr/>
        </p:nvPicPr>
        <p:blipFill>
          <a:blip r:embed="rId4"/>
          <a:stretch>
            <a:fillRect/>
          </a:stretch>
        </p:blipFill>
        <p:spPr>
          <a:xfrm>
            <a:off x="4171347" y="1563129"/>
            <a:ext cx="4167111" cy="37317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846708" y="25613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TEAM</a:t>
            </a:r>
            <a:endParaRPr/>
          </a:p>
        </p:txBody>
      </p:sp>
      <p:pic>
        <p:nvPicPr>
          <p:cNvPr id="202" name="Google Shape;202;p22"/>
          <p:cNvPicPr preferRelativeResize="0"/>
          <p:nvPr/>
        </p:nvPicPr>
        <p:blipFill rotWithShape="1">
          <a:blip r:embed="rId3">
            <a:alphaModFix/>
          </a:blip>
          <a:srcRect/>
          <a:stretch/>
        </p:blipFill>
        <p:spPr>
          <a:xfrm>
            <a:off x="4213115" y="1486671"/>
            <a:ext cx="3782786" cy="2521857"/>
          </a:xfrm>
          <a:prstGeom prst="roundRect">
            <a:avLst>
              <a:gd name="adj" fmla="val 16667"/>
            </a:avLst>
          </a:prstGeom>
          <a:noFill/>
          <a:ln>
            <a:noFill/>
          </a:ln>
        </p:spPr>
      </p:pic>
      <p:pic>
        <p:nvPicPr>
          <p:cNvPr id="203" name="Google Shape;203;p22"/>
          <p:cNvPicPr preferRelativeResize="0"/>
          <p:nvPr/>
        </p:nvPicPr>
        <p:blipFill rotWithShape="1">
          <a:blip r:embed="rId4">
            <a:alphaModFix/>
          </a:blip>
          <a:srcRect/>
          <a:stretch/>
        </p:blipFill>
        <p:spPr>
          <a:xfrm>
            <a:off x="264647" y="1498861"/>
            <a:ext cx="3845632" cy="2521857"/>
          </a:xfrm>
          <a:prstGeom prst="roundRect">
            <a:avLst>
              <a:gd name="adj" fmla="val 16667"/>
            </a:avLst>
          </a:prstGeom>
          <a:noFill/>
          <a:ln>
            <a:noFill/>
          </a:ln>
        </p:spPr>
      </p:pic>
      <p:pic>
        <p:nvPicPr>
          <p:cNvPr id="204" name="Google Shape;204;p22"/>
          <p:cNvPicPr preferRelativeResize="0"/>
          <p:nvPr/>
        </p:nvPicPr>
        <p:blipFill rotWithShape="1">
          <a:blip r:embed="rId5">
            <a:alphaModFix/>
          </a:blip>
          <a:srcRect/>
          <a:stretch/>
        </p:blipFill>
        <p:spPr>
          <a:xfrm>
            <a:off x="8113466" y="1478508"/>
            <a:ext cx="3795957" cy="2530020"/>
          </a:xfrm>
          <a:prstGeom prst="roundRect">
            <a:avLst>
              <a:gd name="adj" fmla="val 16667"/>
            </a:avLst>
          </a:prstGeom>
          <a:noFill/>
          <a:ln>
            <a:noFill/>
          </a:ln>
        </p:spPr>
      </p:pic>
      <p:pic>
        <p:nvPicPr>
          <p:cNvPr id="9" name="Picture 8" descr="A close up of a sign&#10;&#10;Description automatically generated">
            <a:extLst>
              <a:ext uri="{FF2B5EF4-FFF2-40B4-BE49-F238E27FC236}">
                <a16:creationId xmlns:a16="http://schemas.microsoft.com/office/drawing/2014/main" id="{3128F0A9-48C5-3C4F-A4F2-4D8B7C8F03ED}"/>
              </a:ext>
            </a:extLst>
          </p:cNvPr>
          <p:cNvPicPr>
            <a:picLocks noChangeAspect="1"/>
          </p:cNvPicPr>
          <p:nvPr/>
        </p:nvPicPr>
        <p:blipFill>
          <a:blip r:embed="rId6"/>
          <a:stretch>
            <a:fillRect/>
          </a:stretch>
        </p:blipFill>
        <p:spPr>
          <a:xfrm>
            <a:off x="226397" y="175591"/>
            <a:ext cx="1054778" cy="646332"/>
          </a:xfrm>
          <a:prstGeom prst="rect">
            <a:avLst/>
          </a:prstGeom>
        </p:spPr>
      </p:pic>
      <p:sp>
        <p:nvSpPr>
          <p:cNvPr id="2" name="Rectangle 2">
            <a:extLst>
              <a:ext uri="{FF2B5EF4-FFF2-40B4-BE49-F238E27FC236}">
                <a16:creationId xmlns:a16="http://schemas.microsoft.com/office/drawing/2014/main" id="{674D4F67-C1C6-954E-B27D-C5E61486D37B}"/>
              </a:ext>
            </a:extLst>
          </p:cNvPr>
          <p:cNvSpPr>
            <a:spLocks noChangeArrowheads="1"/>
          </p:cNvSpPr>
          <p:nvPr/>
        </p:nvSpPr>
        <p:spPr bwMode="auto">
          <a:xfrm>
            <a:off x="311654" y="4309340"/>
            <a:ext cx="3576102"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E" altLang="en-EE" sz="2000" b="1" i="0" u="none" strike="noStrike" cap="none" normalizeH="0" baseline="0" dirty="0">
                <a:ln>
                  <a:noFill/>
                </a:ln>
                <a:solidFill>
                  <a:schemeClr val="tx1"/>
                </a:solidFill>
                <a:effectLst/>
                <a:latin typeface="Calibri" panose="020F0502020204030204" pitchFamily="34" charset="0"/>
              </a:rPr>
              <a:t>Andra Orn </a:t>
            </a:r>
            <a:endParaRPr kumimoji="0" lang="en-EE" altLang="en-EE"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EE" altLang="en-EE" sz="2000" b="0" i="0" u="none" strike="noStrike" cap="none" normalizeH="0" baseline="0" dirty="0">
                <a:ln>
                  <a:noFill/>
                </a:ln>
                <a:solidFill>
                  <a:schemeClr val="tx1"/>
                </a:solidFill>
                <a:effectLst/>
                <a:latin typeface="Calibri" panose="020F0502020204030204" pitchFamily="34" charset="0"/>
              </a:rPr>
              <a:t>NOBA management </a:t>
            </a:r>
            <a:r>
              <a:rPr kumimoji="0" lang="en-EE" altLang="en-EE" sz="2000" b="0" i="0" u="none" strike="noStrike" cap="none" normalizeH="0" baseline="0" dirty="0">
                <a:ln>
                  <a:noFill/>
                </a:ln>
                <a:solidFill>
                  <a:schemeClr val="tx1"/>
                </a:solidFill>
                <a:effectLst/>
                <a:latin typeface="Calibri" panose="020F0502020204030204" pitchFamily="34" charset="0"/>
                <a:hlinkClick r:id="rId7"/>
              </a:rPr>
              <a:t>andra@nobaac.com</a:t>
            </a:r>
            <a:endParaRPr kumimoji="0" lang="en-EE" altLang="en-EE" sz="20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EE" altLang="en-EE"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EE" altLang="en-EE" sz="1600" b="0" i="0" u="none" strike="noStrike" cap="none" normalizeH="0" baseline="0" dirty="0">
                <a:ln>
                  <a:noFill/>
                </a:ln>
                <a:solidFill>
                  <a:schemeClr val="tx1"/>
                </a:solidFill>
                <a:effectLst/>
                <a:latin typeface="Calibri" panose="020F0502020204030204" pitchFamily="34" charset="0"/>
              </a:rPr>
              <a:t>Founder/manager of NOAR &amp; Tallinn Art Week &amp; NBYAA, 10 Y experiences in the field </a:t>
            </a:r>
            <a:endParaRPr kumimoji="0" lang="en-EE" altLang="en-EE" sz="16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FDCFBE17-C24D-BE45-8569-FAB30586A672}"/>
              </a:ext>
            </a:extLst>
          </p:cNvPr>
          <p:cNvSpPr/>
          <p:nvPr/>
        </p:nvSpPr>
        <p:spPr>
          <a:xfrm>
            <a:off x="4271143" y="4263174"/>
            <a:ext cx="3259248" cy="1877437"/>
          </a:xfrm>
          <a:prstGeom prst="rect">
            <a:avLst/>
          </a:prstGeom>
        </p:spPr>
        <p:txBody>
          <a:bodyPr wrap="square">
            <a:spAutoFit/>
          </a:bodyPr>
          <a:lstStyle/>
          <a:p>
            <a:r>
              <a:rPr lang="en-GB" sz="2000" b="1" dirty="0" err="1">
                <a:latin typeface="Calibri" panose="020F0502020204030204" pitchFamily="34" charset="0"/>
              </a:rPr>
              <a:t>Egle</a:t>
            </a:r>
            <a:r>
              <a:rPr lang="en-GB" sz="2000" b="1" dirty="0">
                <a:latin typeface="Calibri" panose="020F0502020204030204" pitchFamily="34" charset="0"/>
              </a:rPr>
              <a:t> </a:t>
            </a:r>
            <a:r>
              <a:rPr lang="en-GB" sz="2000" b="1" dirty="0" err="1">
                <a:latin typeface="Calibri" panose="020F0502020204030204" pitchFamily="34" charset="0"/>
              </a:rPr>
              <a:t>Loor</a:t>
            </a:r>
            <a:r>
              <a:rPr lang="en-GB" sz="2000" b="1" dirty="0">
                <a:latin typeface="Calibri" panose="020F0502020204030204" pitchFamily="34" charset="0"/>
              </a:rPr>
              <a:t> </a:t>
            </a:r>
            <a:endParaRPr lang="en-GB" sz="2000" dirty="0"/>
          </a:p>
          <a:p>
            <a:r>
              <a:rPr lang="en-GB" sz="2000" dirty="0">
                <a:latin typeface="Calibri" panose="020F0502020204030204" pitchFamily="34" charset="0"/>
              </a:rPr>
              <a:t>Communication </a:t>
            </a:r>
            <a:r>
              <a:rPr lang="en-GB" sz="2000" dirty="0">
                <a:latin typeface="Calibri" panose="020F0502020204030204" pitchFamily="34" charset="0"/>
                <a:hlinkClick r:id="rId8"/>
              </a:rPr>
              <a:t>egle@nobaac.com</a:t>
            </a:r>
            <a:r>
              <a:rPr lang="en-GB" sz="2000" dirty="0">
                <a:latin typeface="Calibri" panose="020F0502020204030204" pitchFamily="34" charset="0"/>
              </a:rPr>
              <a:t> </a:t>
            </a:r>
          </a:p>
          <a:p>
            <a:endParaRPr lang="en-GB" sz="2000" dirty="0"/>
          </a:p>
          <a:p>
            <a:r>
              <a:rPr lang="en-GB" sz="1600" dirty="0">
                <a:latin typeface="Calibri" panose="020F0502020204030204" pitchFamily="34" charset="0"/>
              </a:rPr>
              <a:t>15 Y experiences in PR &amp; marketing previously @IDEA </a:t>
            </a:r>
            <a:endParaRPr lang="en-GB" sz="1600" dirty="0">
              <a:effectLst/>
            </a:endParaRPr>
          </a:p>
        </p:txBody>
      </p:sp>
      <p:sp>
        <p:nvSpPr>
          <p:cNvPr id="4" name="Rectangle 3">
            <a:extLst>
              <a:ext uri="{FF2B5EF4-FFF2-40B4-BE49-F238E27FC236}">
                <a16:creationId xmlns:a16="http://schemas.microsoft.com/office/drawing/2014/main" id="{694DE95D-E3CF-9A4B-B6F0-6C824ACB099B}"/>
              </a:ext>
            </a:extLst>
          </p:cNvPr>
          <p:cNvSpPr/>
          <p:nvPr/>
        </p:nvSpPr>
        <p:spPr>
          <a:xfrm>
            <a:off x="8247974" y="4256107"/>
            <a:ext cx="2896617" cy="2062103"/>
          </a:xfrm>
          <a:prstGeom prst="rect">
            <a:avLst/>
          </a:prstGeom>
        </p:spPr>
        <p:txBody>
          <a:bodyPr wrap="square">
            <a:spAutoFit/>
          </a:bodyPr>
          <a:lstStyle/>
          <a:p>
            <a:r>
              <a:rPr lang="en-GB" sz="2000" b="1" dirty="0">
                <a:latin typeface="Calibri" panose="020F0502020204030204" pitchFamily="34" charset="0"/>
              </a:rPr>
              <a:t>Kelli </a:t>
            </a:r>
            <a:r>
              <a:rPr lang="en-GB" sz="2000" b="1" dirty="0" err="1">
                <a:latin typeface="Calibri" panose="020F0502020204030204" pitchFamily="34" charset="0"/>
              </a:rPr>
              <a:t>Turmann</a:t>
            </a:r>
            <a:r>
              <a:rPr lang="en-GB" sz="2000" b="1" dirty="0">
                <a:latin typeface="Calibri" panose="020F0502020204030204" pitchFamily="34" charset="0"/>
              </a:rPr>
              <a:t> </a:t>
            </a:r>
            <a:endParaRPr lang="en-GB" sz="2000" dirty="0"/>
          </a:p>
          <a:p>
            <a:r>
              <a:rPr lang="en-GB" sz="2000" dirty="0">
                <a:latin typeface="Calibri" panose="020F0502020204030204" pitchFamily="34" charset="0"/>
              </a:rPr>
              <a:t>Project management </a:t>
            </a:r>
            <a:r>
              <a:rPr lang="en-GB" sz="2000" dirty="0">
                <a:latin typeface="Calibri" panose="020F0502020204030204" pitchFamily="34" charset="0"/>
                <a:hlinkClick r:id="rId9"/>
              </a:rPr>
              <a:t>kelli@nobaac.com</a:t>
            </a:r>
            <a:r>
              <a:rPr lang="en-GB" sz="2000" dirty="0">
                <a:latin typeface="Calibri" panose="020F0502020204030204" pitchFamily="34" charset="0"/>
              </a:rPr>
              <a:t> </a:t>
            </a:r>
          </a:p>
          <a:p>
            <a:endParaRPr lang="en-GB" sz="2000" dirty="0"/>
          </a:p>
          <a:p>
            <a:r>
              <a:rPr lang="en-GB" sz="1600" dirty="0">
                <a:latin typeface="Calibri" panose="020F0502020204030204" pitchFamily="34" charset="0"/>
              </a:rPr>
              <a:t>10 Y experiences in project management, previously @EDC @EKA </a:t>
            </a:r>
            <a:endParaRPr lang="en-GB"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pic>
        <p:nvPicPr>
          <p:cNvPr id="212" name="Google Shape;212;p23"/>
          <p:cNvPicPr preferRelativeResize="0">
            <a:picLocks noGrp="1"/>
          </p:cNvPicPr>
          <p:nvPr>
            <p:ph type="body" idx="1"/>
          </p:nvPr>
        </p:nvPicPr>
        <p:blipFill rotWithShape="1">
          <a:blip r:embed="rId3">
            <a:alphaModFix/>
          </a:blip>
          <a:srcRect/>
          <a:stretch/>
        </p:blipFill>
        <p:spPr>
          <a:xfrm>
            <a:off x="20" y="10"/>
            <a:ext cx="12191980" cy="6857990"/>
          </a:xfrm>
          <a:prstGeom prst="rect">
            <a:avLst/>
          </a:prstGeom>
          <a:noFill/>
          <a:ln>
            <a:noFill/>
          </a:ln>
        </p:spPr>
      </p:pic>
      <p:sp>
        <p:nvSpPr>
          <p:cNvPr id="213" name="Google Shape;213;p23"/>
          <p:cNvSpPr/>
          <p:nvPr/>
        </p:nvSpPr>
        <p:spPr>
          <a:xfrm>
            <a:off x="4749420" y="2527325"/>
            <a:ext cx="7442559" cy="2826306"/>
          </a:xfrm>
          <a:prstGeom prst="roundRect">
            <a:avLst>
              <a:gd name="adj" fmla="val 16667"/>
            </a:avLst>
          </a:prstGeom>
          <a:solidFill>
            <a:srgbClr val="F2F2F2">
              <a:alpha val="66666"/>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4000" dirty="0">
              <a:solidFill>
                <a:srgbClr val="595959"/>
              </a:solidFill>
              <a:latin typeface="Calibri"/>
              <a:ea typeface="Calibri"/>
              <a:cs typeface="Calibri"/>
              <a:sym typeface="Calibri"/>
            </a:endParaRPr>
          </a:p>
          <a:p>
            <a:pPr marL="0" marR="0" lvl="0" indent="0" algn="ctr" rtl="0">
              <a:spcBef>
                <a:spcPts val="0"/>
              </a:spcBef>
              <a:spcAft>
                <a:spcPts val="0"/>
              </a:spcAft>
              <a:buNone/>
            </a:pPr>
            <a:r>
              <a:rPr lang="en-US" sz="4000" dirty="0">
                <a:solidFill>
                  <a:srgbClr val="595959"/>
                </a:solidFill>
                <a:latin typeface="Calibri"/>
                <a:ea typeface="Calibri"/>
                <a:cs typeface="Calibri"/>
                <a:sym typeface="Calibri"/>
              </a:rPr>
              <a:t>LOOKING FORWARD TO DRIVE THE ART ROAD TOGETHER!</a:t>
            </a:r>
            <a:endParaRPr dirty="0"/>
          </a:p>
          <a:p>
            <a:pPr marL="0" marR="0" lvl="0" indent="0" algn="ctr" rtl="0">
              <a:spcBef>
                <a:spcPts val="0"/>
              </a:spcBef>
              <a:spcAft>
                <a:spcPts val="0"/>
              </a:spcAft>
              <a:buNone/>
            </a:pPr>
            <a:endParaRPr sz="4000" dirty="0">
              <a:solidFill>
                <a:srgbClr val="595959"/>
              </a:solidFill>
              <a:latin typeface="Calibri"/>
              <a:ea typeface="Calibri"/>
              <a:cs typeface="Calibri"/>
              <a:sym typeface="Calibri"/>
            </a:endParaRPr>
          </a:p>
        </p:txBody>
      </p:sp>
      <p:sp>
        <p:nvSpPr>
          <p:cNvPr id="214" name="Google Shape;214;p23"/>
          <p:cNvSpPr/>
          <p:nvPr/>
        </p:nvSpPr>
        <p:spPr>
          <a:xfrm>
            <a:off x="7861109" y="5600603"/>
            <a:ext cx="4330869" cy="408623"/>
          </a:xfrm>
          <a:prstGeom prst="roundRect">
            <a:avLst>
              <a:gd name="adj" fmla="val 16667"/>
            </a:avLst>
          </a:prstGeom>
          <a:solidFill>
            <a:srgbClr val="F2F2F2">
              <a:alpha val="74901"/>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dk1"/>
                </a:solidFill>
                <a:latin typeface="Calibri"/>
                <a:ea typeface="Calibri"/>
                <a:cs typeface="Calibri"/>
                <a:sym typeface="Calibri"/>
              </a:rPr>
              <a:t>NOBAAC.com</a:t>
            </a:r>
            <a:endParaRPr sz="1800" dirty="0">
              <a:solidFill>
                <a:schemeClr val="dk1"/>
              </a:solidFill>
              <a:latin typeface="Calibri"/>
              <a:ea typeface="Calibri"/>
              <a:cs typeface="Calibri"/>
              <a:sym typeface="Calibri"/>
            </a:endParaRPr>
          </a:p>
        </p:txBody>
      </p:sp>
      <p:sp>
        <p:nvSpPr>
          <p:cNvPr id="216" name="Google Shape;216;p23"/>
          <p:cNvSpPr txBox="1"/>
          <p:nvPr/>
        </p:nvSpPr>
        <p:spPr>
          <a:xfrm>
            <a:off x="84006" y="6416800"/>
            <a:ext cx="626780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From cycle Distant Proximity  by Sonata Riepšaitė</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214;p23">
            <a:extLst>
              <a:ext uri="{FF2B5EF4-FFF2-40B4-BE49-F238E27FC236}">
                <a16:creationId xmlns:a16="http://schemas.microsoft.com/office/drawing/2014/main" id="{156D2C57-53C5-6448-99E4-816778C88693}"/>
              </a:ext>
            </a:extLst>
          </p:cNvPr>
          <p:cNvSpPr/>
          <p:nvPr/>
        </p:nvSpPr>
        <p:spPr>
          <a:xfrm>
            <a:off x="428624" y="97540"/>
            <a:ext cx="3343276" cy="2588510"/>
          </a:xfrm>
          <a:prstGeom prst="roundRect">
            <a:avLst>
              <a:gd name="adj" fmla="val 16667"/>
            </a:avLst>
          </a:prstGeom>
          <a:solidFill>
            <a:srgbClr val="F2F2F2">
              <a:alpha val="74901"/>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276E9D68-A2AA-9542-9485-5F72BDF1CD88}"/>
              </a:ext>
            </a:extLst>
          </p:cNvPr>
          <p:cNvPicPr>
            <a:picLocks noChangeAspect="1"/>
          </p:cNvPicPr>
          <p:nvPr/>
        </p:nvPicPr>
        <p:blipFill>
          <a:blip r:embed="rId4">
            <a:duotone>
              <a:prstClr val="black"/>
              <a:schemeClr val="bg1">
                <a:lumMod val="95000"/>
                <a:tint val="45000"/>
                <a:satMod val="400000"/>
              </a:schemeClr>
            </a:duotone>
          </a:blip>
          <a:stretch>
            <a:fillRect/>
          </a:stretch>
        </p:blipFill>
        <p:spPr>
          <a:xfrm>
            <a:off x="1001474" y="235756"/>
            <a:ext cx="2428875" cy="2175112"/>
          </a:xfrm>
          <a:prstGeom prst="rect">
            <a:avLst/>
          </a:prstGeom>
          <a:noFill/>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Picture 1">
            <a:extLst>
              <a:ext uri="{FF2B5EF4-FFF2-40B4-BE49-F238E27FC236}">
                <a16:creationId xmlns:a16="http://schemas.microsoft.com/office/drawing/2014/main" id="{C75ABCD3-6054-C04B-BFF8-482ABA5B418D}"/>
              </a:ext>
            </a:extLst>
          </p:cNvPr>
          <p:cNvPicPr>
            <a:picLocks noChangeAspect="1"/>
          </p:cNvPicPr>
          <p:nvPr/>
        </p:nvPicPr>
        <p:blipFill>
          <a:blip r:embed="rId3"/>
          <a:stretch>
            <a:fillRect/>
          </a:stretch>
        </p:blipFill>
        <p:spPr>
          <a:xfrm>
            <a:off x="3030687" y="20455"/>
            <a:ext cx="916926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E4A30A8-76F9-A548-8B29-239BC70DF766}"/>
              </a:ext>
            </a:extLst>
          </p:cNvPr>
          <p:cNvPicPr>
            <a:picLocks noChangeAspect="1"/>
          </p:cNvPicPr>
          <p:nvPr/>
        </p:nvPicPr>
        <p:blipFill rotWithShape="1">
          <a:blip r:embed="rId4"/>
          <a:srcRect l="10382" t="31033" r="11849" b="31459"/>
          <a:stretch/>
        </p:blipFill>
        <p:spPr>
          <a:xfrm>
            <a:off x="3180586" y="3312941"/>
            <a:ext cx="8752077" cy="566872"/>
          </a:xfrm>
          <a:prstGeom prst="rect">
            <a:avLst/>
          </a:prstGeom>
        </p:spPr>
      </p:pic>
      <p:sp>
        <p:nvSpPr>
          <p:cNvPr id="8" name="TextBox 7">
            <a:extLst>
              <a:ext uri="{FF2B5EF4-FFF2-40B4-BE49-F238E27FC236}">
                <a16:creationId xmlns:a16="http://schemas.microsoft.com/office/drawing/2014/main" id="{88279DA5-EC32-344C-A644-43CBE8D13622}"/>
              </a:ext>
            </a:extLst>
          </p:cNvPr>
          <p:cNvSpPr txBox="1"/>
          <p:nvPr/>
        </p:nvSpPr>
        <p:spPr>
          <a:xfrm>
            <a:off x="288858" y="2567224"/>
            <a:ext cx="2511091" cy="4001095"/>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We  design meeting points for humans and art. By bringing them together through our events and virtual spaces, we invite people across the world to connect to the freshest ideas and perspectives born in the Nordic and Baltic region.</a:t>
            </a:r>
          </a:p>
          <a:p>
            <a:endParaRPr lang="en-EE" dirty="0"/>
          </a:p>
        </p:txBody>
      </p:sp>
      <p:pic>
        <p:nvPicPr>
          <p:cNvPr id="9" name="Picture 8">
            <a:extLst>
              <a:ext uri="{FF2B5EF4-FFF2-40B4-BE49-F238E27FC236}">
                <a16:creationId xmlns:a16="http://schemas.microsoft.com/office/drawing/2014/main" id="{66429DF7-49D5-4F41-AB31-F900A2AF14AE}"/>
              </a:ext>
            </a:extLst>
          </p:cNvPr>
          <p:cNvPicPr>
            <a:picLocks noChangeAspect="1"/>
          </p:cNvPicPr>
          <p:nvPr/>
        </p:nvPicPr>
        <p:blipFill>
          <a:blip r:embed="rId5"/>
          <a:stretch>
            <a:fillRect/>
          </a:stretch>
        </p:blipFill>
        <p:spPr>
          <a:xfrm>
            <a:off x="288858" y="461165"/>
            <a:ext cx="2511091" cy="600945"/>
          </a:xfrm>
          <a:prstGeom prst="rect">
            <a:avLst/>
          </a:prstGeom>
        </p:spPr>
      </p:pic>
      <p:pic>
        <p:nvPicPr>
          <p:cNvPr id="11" name="Picture 10">
            <a:extLst>
              <a:ext uri="{FF2B5EF4-FFF2-40B4-BE49-F238E27FC236}">
                <a16:creationId xmlns:a16="http://schemas.microsoft.com/office/drawing/2014/main" id="{2A1B3A37-E0B2-084D-AB58-7D2BF810AB3F}"/>
              </a:ext>
            </a:extLst>
          </p:cNvPr>
          <p:cNvPicPr>
            <a:picLocks noChangeAspect="1"/>
          </p:cNvPicPr>
          <p:nvPr/>
        </p:nvPicPr>
        <p:blipFill>
          <a:blip r:embed="rId6"/>
          <a:stretch>
            <a:fillRect/>
          </a:stretch>
        </p:blipFill>
        <p:spPr>
          <a:xfrm>
            <a:off x="432600" y="1062110"/>
            <a:ext cx="2102649" cy="1157877"/>
          </a:xfrm>
          <a:prstGeom prst="rect">
            <a:avLst/>
          </a:prstGeom>
        </p:spPr>
      </p:pic>
    </p:spTree>
    <p:extLst>
      <p:ext uri="{BB962C8B-B14F-4D97-AF65-F5344CB8AC3E}">
        <p14:creationId xmlns:p14="http://schemas.microsoft.com/office/powerpoint/2010/main" val="2987797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5"/>
          <p:cNvSpPr txBox="1">
            <a:spLocks noGrp="1"/>
          </p:cNvSpPr>
          <p:nvPr>
            <p:ph type="title"/>
          </p:nvPr>
        </p:nvSpPr>
        <p:spPr>
          <a:xfrm>
            <a:off x="1173218" y="-305926"/>
            <a:ext cx="4098000" cy="18690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3A3838"/>
              </a:buClr>
              <a:buSzPts val="3240"/>
              <a:buFont typeface="Calibri"/>
              <a:buNone/>
            </a:pPr>
            <a:br>
              <a:rPr lang="en-US" sz="3240" b="1" dirty="0">
                <a:solidFill>
                  <a:srgbClr val="3A3838"/>
                </a:solidFill>
                <a:latin typeface="Calibri"/>
                <a:ea typeface="Calibri"/>
                <a:cs typeface="Calibri"/>
                <a:sym typeface="Calibri"/>
              </a:rPr>
            </a:br>
            <a:br>
              <a:rPr lang="en-US" sz="3240" b="1" dirty="0">
                <a:solidFill>
                  <a:srgbClr val="3A3838"/>
                </a:solidFill>
                <a:latin typeface="Calibri"/>
                <a:ea typeface="Calibri"/>
                <a:cs typeface="Calibri"/>
                <a:sym typeface="Calibri"/>
              </a:rPr>
            </a:br>
            <a:br>
              <a:rPr lang="en-US" sz="3240" b="1" dirty="0">
                <a:solidFill>
                  <a:srgbClr val="3A3838"/>
                </a:solidFill>
                <a:latin typeface="Calibri"/>
                <a:ea typeface="Calibri"/>
                <a:cs typeface="Calibri"/>
                <a:sym typeface="Calibri"/>
              </a:rPr>
            </a:br>
            <a:r>
              <a:rPr lang="en-US" sz="2880" b="1" dirty="0">
                <a:latin typeface="Calibri"/>
                <a:ea typeface="Calibri"/>
                <a:cs typeface="Calibri"/>
                <a:sym typeface="Calibri"/>
              </a:rPr>
              <a:t>CHALLENGES FOR </a:t>
            </a:r>
            <a:br>
              <a:rPr lang="en-US" sz="2880" b="1" dirty="0">
                <a:latin typeface="Calibri"/>
                <a:ea typeface="Calibri"/>
                <a:cs typeface="Calibri"/>
                <a:sym typeface="Calibri"/>
              </a:rPr>
            </a:br>
            <a:r>
              <a:rPr lang="en-US" sz="2880" b="1" dirty="0">
                <a:latin typeface="Calibri"/>
                <a:ea typeface="Calibri"/>
                <a:cs typeface="Calibri"/>
                <a:sym typeface="Calibri"/>
              </a:rPr>
              <a:t>YOUNG ARTISTS</a:t>
            </a:r>
            <a:endParaRPr dirty="0"/>
          </a:p>
        </p:txBody>
      </p:sp>
      <p:sp>
        <p:nvSpPr>
          <p:cNvPr id="120" name="Google Shape;120;p15"/>
          <p:cNvSpPr/>
          <p:nvPr/>
        </p:nvSpPr>
        <p:spPr>
          <a:xfrm>
            <a:off x="508149" y="1688537"/>
            <a:ext cx="4989600" cy="3539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2800" dirty="0">
              <a:solidFill>
                <a:srgbClr val="3A3838"/>
              </a:solidFill>
              <a:latin typeface="Calibri"/>
              <a:ea typeface="Calibri"/>
              <a:cs typeface="Calibri"/>
              <a:sym typeface="Calibri"/>
            </a:endParaRPr>
          </a:p>
          <a:p>
            <a:pPr marL="0" marR="0" lvl="0" indent="0" algn="r" rtl="0">
              <a:spcBef>
                <a:spcPts val="0"/>
              </a:spcBef>
              <a:spcAft>
                <a:spcPts val="0"/>
              </a:spcAft>
              <a:buNone/>
            </a:pPr>
            <a:r>
              <a:rPr lang="en-US" sz="2800" dirty="0">
                <a:solidFill>
                  <a:schemeClr val="dk1"/>
                </a:solidFill>
                <a:latin typeface="Calibri"/>
                <a:ea typeface="Calibri"/>
                <a:cs typeface="Calibri"/>
                <a:sym typeface="Calibri"/>
              </a:rPr>
              <a:t>Struggle of getting recognition</a:t>
            </a:r>
            <a:endParaRPr dirty="0"/>
          </a:p>
          <a:p>
            <a:pPr marL="0" marR="0" lvl="0" indent="0" algn="r" rtl="0">
              <a:spcBef>
                <a:spcPts val="0"/>
              </a:spcBef>
              <a:spcAft>
                <a:spcPts val="0"/>
              </a:spcAft>
              <a:buNone/>
            </a:pPr>
            <a:endParaRPr sz="2800" dirty="0">
              <a:solidFill>
                <a:schemeClr val="dk1"/>
              </a:solidFill>
              <a:latin typeface="Calibri"/>
              <a:ea typeface="Calibri"/>
              <a:cs typeface="Calibri"/>
              <a:sym typeface="Calibri"/>
            </a:endParaRPr>
          </a:p>
          <a:p>
            <a:pPr marL="0" marR="0" lvl="0" indent="0" algn="r" rtl="0">
              <a:spcBef>
                <a:spcPts val="0"/>
              </a:spcBef>
              <a:spcAft>
                <a:spcPts val="0"/>
              </a:spcAft>
              <a:buNone/>
            </a:pPr>
            <a:r>
              <a:rPr lang="en-US" sz="2800" dirty="0">
                <a:solidFill>
                  <a:schemeClr val="dk1"/>
                </a:solidFill>
                <a:latin typeface="Calibri"/>
                <a:ea typeface="Calibri"/>
                <a:cs typeface="Calibri"/>
                <a:sym typeface="Calibri"/>
              </a:rPr>
              <a:t>No community in the region</a:t>
            </a:r>
            <a:endParaRPr dirty="0"/>
          </a:p>
          <a:p>
            <a:pPr marL="0" marR="0" lvl="0" indent="0" algn="r" rtl="0">
              <a:spcBef>
                <a:spcPts val="0"/>
              </a:spcBef>
              <a:spcAft>
                <a:spcPts val="0"/>
              </a:spcAft>
              <a:buNone/>
            </a:pPr>
            <a:endParaRPr sz="2800" dirty="0">
              <a:solidFill>
                <a:schemeClr val="dk1"/>
              </a:solidFill>
              <a:latin typeface="Calibri"/>
              <a:ea typeface="Calibri"/>
              <a:cs typeface="Calibri"/>
              <a:sym typeface="Calibri"/>
            </a:endParaRPr>
          </a:p>
          <a:p>
            <a:pPr marL="0" marR="0" lvl="0" indent="0" algn="r" rtl="0">
              <a:spcBef>
                <a:spcPts val="0"/>
              </a:spcBef>
              <a:spcAft>
                <a:spcPts val="0"/>
              </a:spcAft>
              <a:buNone/>
            </a:pPr>
            <a:r>
              <a:rPr lang="en-US" sz="2800" dirty="0">
                <a:solidFill>
                  <a:schemeClr val="dk1"/>
                </a:solidFill>
                <a:latin typeface="Calibri"/>
                <a:ea typeface="Calibri"/>
                <a:cs typeface="Calibri"/>
                <a:sym typeface="Calibri"/>
              </a:rPr>
              <a:t>Public has limited access to art</a:t>
            </a:r>
            <a:endParaRPr dirty="0"/>
          </a:p>
          <a:p>
            <a:pPr marL="0" marR="0" lvl="0" indent="0" algn="r" rtl="0">
              <a:spcBef>
                <a:spcPts val="0"/>
              </a:spcBef>
              <a:spcAft>
                <a:spcPts val="0"/>
              </a:spcAft>
              <a:buNone/>
            </a:pPr>
            <a:endParaRPr sz="2800" dirty="0">
              <a:solidFill>
                <a:schemeClr val="dk1"/>
              </a:solidFill>
              <a:latin typeface="Calibri"/>
              <a:ea typeface="Calibri"/>
              <a:cs typeface="Calibri"/>
              <a:sym typeface="Calibri"/>
            </a:endParaRPr>
          </a:p>
          <a:p>
            <a:pPr marL="0" marR="0" lvl="0" indent="0" algn="r" rtl="0">
              <a:spcBef>
                <a:spcPts val="0"/>
              </a:spcBef>
              <a:spcAft>
                <a:spcPts val="0"/>
              </a:spcAft>
              <a:buNone/>
            </a:pPr>
            <a:r>
              <a:rPr lang="en-US" sz="2800" dirty="0">
                <a:solidFill>
                  <a:schemeClr val="dk1"/>
                </a:solidFill>
                <a:latin typeface="Calibri"/>
                <a:ea typeface="Calibri"/>
                <a:cs typeface="Calibri"/>
                <a:sym typeface="Calibri"/>
              </a:rPr>
              <a:t>How to become full time artist?</a:t>
            </a:r>
            <a:endParaRPr dirty="0"/>
          </a:p>
        </p:txBody>
      </p:sp>
      <p:cxnSp>
        <p:nvCxnSpPr>
          <p:cNvPr id="121" name="Google Shape;121;p15"/>
          <p:cNvCxnSpPr/>
          <p:nvPr/>
        </p:nvCxnSpPr>
        <p:spPr>
          <a:xfrm>
            <a:off x="5795423" y="628598"/>
            <a:ext cx="0" cy="4915800"/>
          </a:xfrm>
          <a:prstGeom prst="straightConnector1">
            <a:avLst/>
          </a:prstGeom>
          <a:noFill/>
          <a:ln w="12700" cap="flat" cmpd="sng">
            <a:solidFill>
              <a:srgbClr val="757070"/>
            </a:solidFill>
            <a:prstDash val="solid"/>
            <a:miter lim="800000"/>
            <a:headEnd type="none" w="sm" len="sm"/>
            <a:tailEnd type="none" w="sm" len="sm"/>
          </a:ln>
        </p:spPr>
      </p:cxnSp>
      <p:sp>
        <p:nvSpPr>
          <p:cNvPr id="123" name="Google Shape;123;p15"/>
          <p:cNvSpPr/>
          <p:nvPr/>
        </p:nvSpPr>
        <p:spPr>
          <a:xfrm>
            <a:off x="6105696" y="1688537"/>
            <a:ext cx="5968200" cy="397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dirty="0">
              <a:solidFill>
                <a:srgbClr val="3A3838"/>
              </a:solidFill>
              <a:latin typeface="Calibri"/>
              <a:ea typeface="Calibri"/>
              <a:cs typeface="Calibri"/>
              <a:sym typeface="Calibri"/>
            </a:endParaRPr>
          </a:p>
          <a:p>
            <a:pPr marL="0" marR="0" lvl="0" indent="0" algn="l" rtl="0">
              <a:spcBef>
                <a:spcPts val="0"/>
              </a:spcBef>
              <a:spcAft>
                <a:spcPts val="0"/>
              </a:spcAft>
              <a:buNone/>
            </a:pPr>
            <a:r>
              <a:rPr lang="en-US" sz="2800" dirty="0">
                <a:solidFill>
                  <a:srgbClr val="0C0C0C"/>
                </a:solidFill>
                <a:latin typeface="Calibri"/>
                <a:ea typeface="Calibri"/>
                <a:cs typeface="Calibri"/>
                <a:sym typeface="Calibri"/>
              </a:rPr>
              <a:t>Unique international competition </a:t>
            </a:r>
            <a:endParaRPr dirty="0"/>
          </a:p>
          <a:p>
            <a:pPr marL="0" marR="0" lvl="0" indent="0" algn="l" rtl="0">
              <a:spcBef>
                <a:spcPts val="0"/>
              </a:spcBef>
              <a:spcAft>
                <a:spcPts val="0"/>
              </a:spcAft>
              <a:buNone/>
            </a:pPr>
            <a:endParaRPr sz="2800" dirty="0">
              <a:solidFill>
                <a:srgbClr val="0C0C0C"/>
              </a:solidFill>
              <a:latin typeface="Calibri"/>
              <a:ea typeface="Calibri"/>
              <a:cs typeface="Calibri"/>
              <a:sym typeface="Calibri"/>
            </a:endParaRPr>
          </a:p>
          <a:p>
            <a:pPr marL="0" marR="0" lvl="0" indent="0" algn="l" rtl="0">
              <a:spcBef>
                <a:spcPts val="0"/>
              </a:spcBef>
              <a:spcAft>
                <a:spcPts val="0"/>
              </a:spcAft>
              <a:buNone/>
            </a:pPr>
            <a:r>
              <a:rPr lang="en-US" sz="2800" dirty="0">
                <a:solidFill>
                  <a:srgbClr val="0C0C0C"/>
                </a:solidFill>
                <a:latin typeface="Calibri"/>
                <a:ea typeface="Calibri"/>
                <a:cs typeface="Calibri"/>
                <a:sym typeface="Calibri"/>
              </a:rPr>
              <a:t>Only for graduates of art universities</a:t>
            </a:r>
            <a:endParaRPr dirty="0"/>
          </a:p>
          <a:p>
            <a:pPr marL="0" marR="0" lvl="0" indent="0" algn="l" rtl="0">
              <a:spcBef>
                <a:spcPts val="0"/>
              </a:spcBef>
              <a:spcAft>
                <a:spcPts val="0"/>
              </a:spcAft>
              <a:buNone/>
            </a:pPr>
            <a:endParaRPr sz="2800" dirty="0">
              <a:solidFill>
                <a:srgbClr val="0C0C0C"/>
              </a:solidFill>
              <a:latin typeface="Calibri"/>
              <a:ea typeface="Calibri"/>
              <a:cs typeface="Calibri"/>
              <a:sym typeface="Calibri"/>
            </a:endParaRPr>
          </a:p>
          <a:p>
            <a:pPr marL="0" marR="0" lvl="0" indent="0" algn="l" rtl="0">
              <a:spcBef>
                <a:spcPts val="0"/>
              </a:spcBef>
              <a:spcAft>
                <a:spcPts val="0"/>
              </a:spcAft>
              <a:buNone/>
            </a:pPr>
            <a:r>
              <a:rPr lang="en-US" sz="2800" dirty="0">
                <a:solidFill>
                  <a:srgbClr val="0C0C0C"/>
                </a:solidFill>
                <a:latin typeface="Calibri"/>
                <a:ea typeface="Calibri"/>
                <a:cs typeface="Calibri"/>
                <a:sym typeface="Calibri"/>
              </a:rPr>
              <a:t>Professional selection &amp; jury</a:t>
            </a:r>
            <a:endParaRPr dirty="0"/>
          </a:p>
          <a:p>
            <a:pPr marL="0" marR="0" lvl="0" indent="0" algn="l" rtl="0">
              <a:spcBef>
                <a:spcPts val="0"/>
              </a:spcBef>
              <a:spcAft>
                <a:spcPts val="0"/>
              </a:spcAft>
              <a:buNone/>
            </a:pPr>
            <a:endParaRPr sz="2800" dirty="0">
              <a:solidFill>
                <a:srgbClr val="0C0C0C"/>
              </a:solidFill>
              <a:latin typeface="Calibri"/>
              <a:ea typeface="Calibri"/>
              <a:cs typeface="Calibri"/>
              <a:sym typeface="Calibri"/>
            </a:endParaRPr>
          </a:p>
          <a:p>
            <a:pPr marL="0" marR="0" lvl="0" indent="0" algn="l" rtl="0">
              <a:spcBef>
                <a:spcPts val="0"/>
              </a:spcBef>
              <a:spcAft>
                <a:spcPts val="0"/>
              </a:spcAft>
              <a:buNone/>
            </a:pPr>
            <a:r>
              <a:rPr lang="en-US" sz="2800" dirty="0">
                <a:solidFill>
                  <a:srgbClr val="0C0C0C"/>
                </a:solidFill>
                <a:latin typeface="Calibri"/>
                <a:ea typeface="Calibri"/>
                <a:cs typeface="Calibri"/>
                <a:sym typeface="Calibri"/>
              </a:rPr>
              <a:t>Long term online visibility</a:t>
            </a:r>
            <a:endParaRPr dirty="0"/>
          </a:p>
          <a:p>
            <a:pPr marL="0" marR="0" lvl="0" indent="0" algn="l" rtl="0">
              <a:spcBef>
                <a:spcPts val="0"/>
              </a:spcBef>
              <a:spcAft>
                <a:spcPts val="0"/>
              </a:spcAft>
              <a:buNone/>
            </a:pPr>
            <a:endParaRPr sz="2800" dirty="0">
              <a:solidFill>
                <a:srgbClr val="0C0C0C"/>
              </a:solidFill>
              <a:latin typeface="Calibri"/>
              <a:ea typeface="Calibri"/>
              <a:cs typeface="Calibri"/>
              <a:sym typeface="Calibri"/>
            </a:endParaRPr>
          </a:p>
        </p:txBody>
      </p:sp>
      <p:pic>
        <p:nvPicPr>
          <p:cNvPr id="10" name="Picture 9" descr="A close up of a sign&#10;&#10;Description automatically generated">
            <a:extLst>
              <a:ext uri="{FF2B5EF4-FFF2-40B4-BE49-F238E27FC236}">
                <a16:creationId xmlns:a16="http://schemas.microsoft.com/office/drawing/2014/main" id="{18C532A5-D9A4-E94E-A7EC-4C7F11680553}"/>
              </a:ext>
            </a:extLst>
          </p:cNvPr>
          <p:cNvPicPr>
            <a:picLocks noChangeAspect="1"/>
          </p:cNvPicPr>
          <p:nvPr/>
        </p:nvPicPr>
        <p:blipFill>
          <a:blip r:embed="rId3"/>
          <a:stretch>
            <a:fillRect/>
          </a:stretch>
        </p:blipFill>
        <p:spPr>
          <a:xfrm>
            <a:off x="226397" y="175591"/>
            <a:ext cx="1054778" cy="646332"/>
          </a:xfrm>
          <a:prstGeom prst="rect">
            <a:avLst/>
          </a:prstGeom>
        </p:spPr>
      </p:pic>
      <p:pic>
        <p:nvPicPr>
          <p:cNvPr id="14" name="Picture 13" descr="A close up of a sign&#10;&#10;Description automatically generated">
            <a:extLst>
              <a:ext uri="{FF2B5EF4-FFF2-40B4-BE49-F238E27FC236}">
                <a16:creationId xmlns:a16="http://schemas.microsoft.com/office/drawing/2014/main" id="{D7206601-94B2-3A47-9745-38CD527DB1E5}"/>
              </a:ext>
            </a:extLst>
          </p:cNvPr>
          <p:cNvPicPr>
            <a:picLocks noChangeAspect="1"/>
          </p:cNvPicPr>
          <p:nvPr/>
        </p:nvPicPr>
        <p:blipFill>
          <a:blip r:embed="rId3"/>
          <a:stretch>
            <a:fillRect/>
          </a:stretch>
        </p:blipFill>
        <p:spPr>
          <a:xfrm>
            <a:off x="6245023" y="601759"/>
            <a:ext cx="1773561" cy="10867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6"/>
          <p:cNvSpPr/>
          <p:nvPr/>
        </p:nvSpPr>
        <p:spPr>
          <a:xfrm>
            <a:off x="3915948" y="93353"/>
            <a:ext cx="4327959" cy="3523640"/>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31" name="Google Shape;131;p16"/>
          <p:cNvPicPr preferRelativeResize="0"/>
          <p:nvPr/>
        </p:nvPicPr>
        <p:blipFill rotWithShape="1">
          <a:blip r:embed="rId3">
            <a:alphaModFix/>
          </a:blip>
          <a:srcRect/>
          <a:stretch/>
        </p:blipFill>
        <p:spPr>
          <a:xfrm>
            <a:off x="10419915" y="5899588"/>
            <a:ext cx="758455" cy="840451"/>
          </a:xfrm>
          <a:prstGeom prst="rect">
            <a:avLst/>
          </a:prstGeom>
          <a:noFill/>
          <a:ln>
            <a:noFill/>
          </a:ln>
        </p:spPr>
      </p:pic>
      <p:pic>
        <p:nvPicPr>
          <p:cNvPr id="132" name="Google Shape;132;p16"/>
          <p:cNvPicPr preferRelativeResize="0"/>
          <p:nvPr/>
        </p:nvPicPr>
        <p:blipFill rotWithShape="1">
          <a:blip r:embed="rId4">
            <a:alphaModFix/>
          </a:blip>
          <a:srcRect/>
          <a:stretch/>
        </p:blipFill>
        <p:spPr>
          <a:xfrm>
            <a:off x="850193" y="5925550"/>
            <a:ext cx="1169060" cy="749173"/>
          </a:xfrm>
          <a:prstGeom prst="rect">
            <a:avLst/>
          </a:prstGeom>
          <a:noFill/>
          <a:ln>
            <a:noFill/>
          </a:ln>
        </p:spPr>
      </p:pic>
      <p:pic>
        <p:nvPicPr>
          <p:cNvPr id="133" name="Google Shape;133;p16"/>
          <p:cNvPicPr preferRelativeResize="0"/>
          <p:nvPr/>
        </p:nvPicPr>
        <p:blipFill rotWithShape="1">
          <a:blip r:embed="rId5">
            <a:alphaModFix/>
          </a:blip>
          <a:srcRect/>
          <a:stretch/>
        </p:blipFill>
        <p:spPr>
          <a:xfrm>
            <a:off x="7340746" y="5824088"/>
            <a:ext cx="955030" cy="940560"/>
          </a:xfrm>
          <a:prstGeom prst="rect">
            <a:avLst/>
          </a:prstGeom>
          <a:noFill/>
          <a:ln>
            <a:noFill/>
          </a:ln>
        </p:spPr>
      </p:pic>
      <p:sp>
        <p:nvSpPr>
          <p:cNvPr id="134" name="Google Shape;134;p16"/>
          <p:cNvSpPr/>
          <p:nvPr/>
        </p:nvSpPr>
        <p:spPr>
          <a:xfrm>
            <a:off x="1051339" y="359872"/>
            <a:ext cx="3331029" cy="1909151"/>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dk1"/>
                </a:solidFill>
                <a:latin typeface="Calibri"/>
                <a:ea typeface="Calibri"/>
                <a:cs typeface="Calibri"/>
                <a:sym typeface="Calibri"/>
              </a:rPr>
              <a:t>MAIN PRIZE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2 000 €</a:t>
            </a:r>
            <a:r>
              <a:rPr lang="en-US" sz="24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en-US" sz="2000">
                <a:solidFill>
                  <a:schemeClr val="dk1"/>
                </a:solidFill>
                <a:latin typeface="Calibri"/>
                <a:ea typeface="Calibri"/>
                <a:cs typeface="Calibri"/>
                <a:sym typeface="Calibri"/>
              </a:rPr>
              <a:t>&amp; PARTICIPATION</a:t>
            </a:r>
            <a:endParaRPr/>
          </a:p>
          <a:p>
            <a:pPr marL="0" marR="0" lvl="0" indent="0" algn="ctr" rtl="0">
              <a:spcBef>
                <a:spcPts val="0"/>
              </a:spcBef>
              <a:spcAft>
                <a:spcPts val="0"/>
              </a:spcAft>
              <a:buNone/>
            </a:pPr>
            <a:r>
              <a:rPr lang="en-US" sz="2000">
                <a:solidFill>
                  <a:schemeClr val="dk1"/>
                </a:solidFill>
                <a:latin typeface="Calibri"/>
                <a:ea typeface="Calibri"/>
                <a:cs typeface="Calibri"/>
                <a:sym typeface="Calibri"/>
              </a:rPr>
              <a:t> IN </a:t>
            </a:r>
            <a:r>
              <a:rPr lang="en-US" sz="2000" b="1">
                <a:solidFill>
                  <a:schemeClr val="dk1"/>
                </a:solidFill>
                <a:latin typeface="Calibri"/>
                <a:ea typeface="Calibri"/>
                <a:cs typeface="Calibri"/>
                <a:sym typeface="Calibri"/>
              </a:rPr>
              <a:t>ARTVILNIUS</a:t>
            </a:r>
            <a:endParaRPr/>
          </a:p>
        </p:txBody>
      </p:sp>
      <p:sp>
        <p:nvSpPr>
          <p:cNvPr id="135" name="Google Shape;135;p16"/>
          <p:cNvSpPr/>
          <p:nvPr/>
        </p:nvSpPr>
        <p:spPr>
          <a:xfrm>
            <a:off x="8275784" y="416716"/>
            <a:ext cx="2768293" cy="120146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dirty="0">
                <a:solidFill>
                  <a:schemeClr val="dk1"/>
                </a:solidFill>
                <a:latin typeface="Calibri"/>
                <a:ea typeface="Calibri"/>
                <a:cs typeface="Calibri"/>
                <a:sym typeface="Calibri"/>
              </a:rPr>
              <a:t>PUBLIC CHOICE</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 </a:t>
            </a:r>
            <a:r>
              <a:rPr lang="en-US" sz="2400" b="1" dirty="0">
                <a:solidFill>
                  <a:schemeClr val="dk1"/>
                </a:solidFill>
                <a:latin typeface="Calibri"/>
                <a:ea typeface="Calibri"/>
                <a:cs typeface="Calibri"/>
                <a:sym typeface="Calibri"/>
              </a:rPr>
              <a:t>500€</a:t>
            </a:r>
            <a:endParaRPr dirty="0"/>
          </a:p>
        </p:txBody>
      </p:sp>
      <p:sp>
        <p:nvSpPr>
          <p:cNvPr id="136" name="Google Shape;136;p16"/>
          <p:cNvSpPr/>
          <p:nvPr/>
        </p:nvSpPr>
        <p:spPr>
          <a:xfrm>
            <a:off x="8407194" y="1641544"/>
            <a:ext cx="2555238" cy="1098297"/>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SPECIAL PRICE FOR PAINTINGS</a:t>
            </a:r>
            <a:endParaRPr/>
          </a:p>
        </p:txBody>
      </p:sp>
      <p:pic>
        <p:nvPicPr>
          <p:cNvPr id="138" name="Google Shape;138;p16"/>
          <p:cNvPicPr preferRelativeResize="0"/>
          <p:nvPr/>
        </p:nvPicPr>
        <p:blipFill rotWithShape="1">
          <a:blip r:embed="rId6">
            <a:alphaModFix/>
          </a:blip>
          <a:srcRect/>
          <a:stretch/>
        </p:blipFill>
        <p:spPr>
          <a:xfrm>
            <a:off x="3818227" y="5791430"/>
            <a:ext cx="1903162" cy="1017414"/>
          </a:xfrm>
          <a:prstGeom prst="rect">
            <a:avLst/>
          </a:prstGeom>
          <a:noFill/>
          <a:ln>
            <a:noFill/>
          </a:ln>
        </p:spPr>
      </p:pic>
      <p:pic>
        <p:nvPicPr>
          <p:cNvPr id="139" name="Google Shape;139;p16"/>
          <p:cNvPicPr preferRelativeResize="0"/>
          <p:nvPr/>
        </p:nvPicPr>
        <p:blipFill rotWithShape="1">
          <a:blip r:embed="rId7">
            <a:alphaModFix/>
          </a:blip>
          <a:srcRect/>
          <a:stretch/>
        </p:blipFill>
        <p:spPr>
          <a:xfrm>
            <a:off x="63699" y="3616993"/>
            <a:ext cx="2943240" cy="1962160"/>
          </a:xfrm>
          <a:prstGeom prst="roundRect">
            <a:avLst>
              <a:gd name="adj" fmla="val 16667"/>
            </a:avLst>
          </a:prstGeom>
          <a:noFill/>
          <a:ln>
            <a:noFill/>
          </a:ln>
        </p:spPr>
      </p:pic>
      <p:pic>
        <p:nvPicPr>
          <p:cNvPr id="140" name="Google Shape;140;p16"/>
          <p:cNvPicPr preferRelativeResize="0"/>
          <p:nvPr/>
        </p:nvPicPr>
        <p:blipFill rotWithShape="1">
          <a:blip r:embed="rId8">
            <a:alphaModFix/>
          </a:blip>
          <a:srcRect/>
          <a:stretch/>
        </p:blipFill>
        <p:spPr>
          <a:xfrm>
            <a:off x="3069599" y="3625975"/>
            <a:ext cx="2929767" cy="1953178"/>
          </a:xfrm>
          <a:prstGeom prst="roundRect">
            <a:avLst>
              <a:gd name="adj" fmla="val 16667"/>
            </a:avLst>
          </a:prstGeom>
          <a:noFill/>
          <a:ln>
            <a:noFill/>
          </a:ln>
        </p:spPr>
      </p:pic>
      <p:pic>
        <p:nvPicPr>
          <p:cNvPr id="141" name="Google Shape;141;p16"/>
          <p:cNvPicPr preferRelativeResize="0"/>
          <p:nvPr/>
        </p:nvPicPr>
        <p:blipFill rotWithShape="1">
          <a:blip r:embed="rId9">
            <a:alphaModFix/>
          </a:blip>
          <a:srcRect/>
          <a:stretch/>
        </p:blipFill>
        <p:spPr>
          <a:xfrm>
            <a:off x="6062026" y="3616993"/>
            <a:ext cx="3007503" cy="2005002"/>
          </a:xfrm>
          <a:prstGeom prst="roundRect">
            <a:avLst>
              <a:gd name="adj" fmla="val 16667"/>
            </a:avLst>
          </a:prstGeom>
          <a:noFill/>
          <a:ln>
            <a:noFill/>
          </a:ln>
        </p:spPr>
      </p:pic>
      <p:pic>
        <p:nvPicPr>
          <p:cNvPr id="142" name="Google Shape;142;p16"/>
          <p:cNvPicPr preferRelativeResize="0"/>
          <p:nvPr/>
        </p:nvPicPr>
        <p:blipFill rotWithShape="1">
          <a:blip r:embed="rId10">
            <a:alphaModFix/>
          </a:blip>
          <a:srcRect/>
          <a:stretch/>
        </p:blipFill>
        <p:spPr>
          <a:xfrm>
            <a:off x="9135701" y="3625976"/>
            <a:ext cx="2994030" cy="1996020"/>
          </a:xfrm>
          <a:prstGeom prst="roundRect">
            <a:avLst>
              <a:gd name="adj" fmla="val 16667"/>
            </a:avLst>
          </a:prstGeom>
          <a:noFill/>
          <a:ln>
            <a:noFill/>
          </a:ln>
        </p:spPr>
      </p:pic>
      <p:sp>
        <p:nvSpPr>
          <p:cNvPr id="143" name="Google Shape;143;p16"/>
          <p:cNvSpPr txBox="1"/>
          <p:nvPr/>
        </p:nvSpPr>
        <p:spPr>
          <a:xfrm>
            <a:off x="5829288" y="1502650"/>
            <a:ext cx="270943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C00000"/>
                </a:solidFill>
                <a:latin typeface="Calibri"/>
                <a:ea typeface="Calibri"/>
                <a:cs typeface="Calibri"/>
                <a:sym typeface="Calibri"/>
              </a:rPr>
              <a:t>100</a:t>
            </a:r>
            <a:r>
              <a:rPr lang="en-US" sz="1800" b="1">
                <a:solidFill>
                  <a:srgbClr val="C00000"/>
                </a:solidFill>
                <a:latin typeface="Calibri"/>
                <a:ea typeface="Calibri"/>
                <a:cs typeface="Calibri"/>
                <a:sym typeface="Calibri"/>
              </a:rPr>
              <a:t> young artists </a:t>
            </a:r>
            <a:endParaRPr/>
          </a:p>
        </p:txBody>
      </p:sp>
      <p:sp>
        <p:nvSpPr>
          <p:cNvPr id="144" name="Google Shape;144;p16"/>
          <p:cNvSpPr txBox="1"/>
          <p:nvPr/>
        </p:nvSpPr>
        <p:spPr>
          <a:xfrm>
            <a:off x="5898739" y="1823444"/>
            <a:ext cx="270943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C00000"/>
                </a:solidFill>
                <a:latin typeface="Calibri"/>
                <a:ea typeface="Calibri"/>
                <a:cs typeface="Calibri"/>
                <a:sym typeface="Calibri"/>
              </a:rPr>
              <a:t>200 </a:t>
            </a:r>
            <a:r>
              <a:rPr lang="en-US" sz="1800" b="1" dirty="0">
                <a:solidFill>
                  <a:srgbClr val="C00000"/>
                </a:solidFill>
                <a:latin typeface="Calibri"/>
                <a:ea typeface="Calibri"/>
                <a:cs typeface="Calibri"/>
                <a:sym typeface="Calibri"/>
              </a:rPr>
              <a:t>works of art</a:t>
            </a:r>
            <a:endParaRPr dirty="0"/>
          </a:p>
        </p:txBody>
      </p:sp>
      <p:sp>
        <p:nvSpPr>
          <p:cNvPr id="145" name="Google Shape;145;p16"/>
          <p:cNvSpPr txBox="1"/>
          <p:nvPr/>
        </p:nvSpPr>
        <p:spPr>
          <a:xfrm>
            <a:off x="4833357" y="1270820"/>
            <a:ext cx="407262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C00000"/>
                </a:solidFill>
                <a:latin typeface="Calibri"/>
                <a:ea typeface="Calibri"/>
                <a:cs typeface="Calibri"/>
                <a:sym typeface="Calibri"/>
              </a:rPr>
              <a:t>Estonia, Latvia, Lithuania, Finland</a:t>
            </a:r>
            <a:endParaRPr/>
          </a:p>
        </p:txBody>
      </p:sp>
      <p:sp>
        <p:nvSpPr>
          <p:cNvPr id="146" name="Google Shape;146;p16"/>
          <p:cNvSpPr txBox="1"/>
          <p:nvPr/>
        </p:nvSpPr>
        <p:spPr>
          <a:xfrm>
            <a:off x="5698854" y="2161289"/>
            <a:ext cx="318695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C00000"/>
                </a:solidFill>
                <a:latin typeface="Calibri"/>
                <a:ea typeface="Calibri"/>
                <a:cs typeface="Calibri"/>
                <a:sym typeface="Calibri"/>
              </a:rPr>
              <a:t>3 000</a:t>
            </a:r>
            <a:r>
              <a:rPr lang="en-US" sz="1800" b="1">
                <a:solidFill>
                  <a:srgbClr val="C00000"/>
                </a:solidFill>
                <a:latin typeface="Calibri"/>
                <a:ea typeface="Calibri"/>
                <a:cs typeface="Calibri"/>
                <a:sym typeface="Calibri"/>
              </a:rPr>
              <a:t> public votes</a:t>
            </a:r>
            <a:endParaRPr/>
          </a:p>
        </p:txBody>
      </p:sp>
      <p:sp>
        <p:nvSpPr>
          <p:cNvPr id="147" name="Google Shape;147;p16"/>
          <p:cNvSpPr/>
          <p:nvPr/>
        </p:nvSpPr>
        <p:spPr>
          <a:xfrm>
            <a:off x="3031927" y="2679930"/>
            <a:ext cx="60960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AWARD CEREMONY @ SELECTED </a:t>
            </a:r>
          </a:p>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PARTNER UNIVERSITY </a:t>
            </a:r>
            <a:endParaRPr dirty="0"/>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&amp; VIP art tour</a:t>
            </a:r>
            <a:endParaRPr sz="1800" dirty="0">
              <a:solidFill>
                <a:schemeClr val="dk1"/>
              </a:solidFill>
              <a:latin typeface="Calibri"/>
              <a:ea typeface="Calibri"/>
              <a:cs typeface="Calibri"/>
              <a:sym typeface="Calibri"/>
            </a:endParaRPr>
          </a:p>
        </p:txBody>
      </p:sp>
      <p:pic>
        <p:nvPicPr>
          <p:cNvPr id="23" name="Picture 22" descr="A close up of a sign&#10;&#10;Description automatically generated">
            <a:extLst>
              <a:ext uri="{FF2B5EF4-FFF2-40B4-BE49-F238E27FC236}">
                <a16:creationId xmlns:a16="http://schemas.microsoft.com/office/drawing/2014/main" id="{0BF7CAB1-BAD1-324B-B652-355E8E29CBFF}"/>
              </a:ext>
            </a:extLst>
          </p:cNvPr>
          <p:cNvPicPr>
            <a:picLocks noChangeAspect="1"/>
          </p:cNvPicPr>
          <p:nvPr/>
        </p:nvPicPr>
        <p:blipFill>
          <a:blip r:embed="rId11"/>
          <a:stretch>
            <a:fillRect/>
          </a:stretch>
        </p:blipFill>
        <p:spPr>
          <a:xfrm>
            <a:off x="226397" y="175591"/>
            <a:ext cx="1054778" cy="646332"/>
          </a:xfrm>
          <a:prstGeom prst="rect">
            <a:avLst/>
          </a:prstGeom>
        </p:spPr>
      </p:pic>
      <p:pic>
        <p:nvPicPr>
          <p:cNvPr id="25" name="Picture 24">
            <a:extLst>
              <a:ext uri="{FF2B5EF4-FFF2-40B4-BE49-F238E27FC236}">
                <a16:creationId xmlns:a16="http://schemas.microsoft.com/office/drawing/2014/main" id="{F541A56C-8C6B-2B4B-AAFC-5EED76C46F27}"/>
              </a:ext>
            </a:extLst>
          </p:cNvPr>
          <p:cNvPicPr>
            <a:picLocks noChangeAspect="1"/>
          </p:cNvPicPr>
          <p:nvPr/>
        </p:nvPicPr>
        <p:blipFill rotWithShape="1">
          <a:blip r:embed="rId12"/>
          <a:srcRect b="49354"/>
          <a:stretch/>
        </p:blipFill>
        <p:spPr>
          <a:xfrm>
            <a:off x="5056194" y="260772"/>
            <a:ext cx="2401342" cy="10891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pic>
        <p:nvPicPr>
          <p:cNvPr id="154" name="Google Shape;154;p17"/>
          <p:cNvPicPr preferRelativeResize="0"/>
          <p:nvPr/>
        </p:nvPicPr>
        <p:blipFill rotWithShape="1">
          <a:blip r:embed="rId3">
            <a:alphaModFix/>
          </a:blip>
          <a:srcRect/>
          <a:stretch/>
        </p:blipFill>
        <p:spPr>
          <a:xfrm>
            <a:off x="7644630" y="0"/>
            <a:ext cx="4572000" cy="6858000"/>
          </a:xfrm>
          <a:prstGeom prst="rect">
            <a:avLst/>
          </a:prstGeom>
          <a:noFill/>
          <a:ln>
            <a:noFill/>
          </a:ln>
        </p:spPr>
      </p:pic>
      <p:sp>
        <p:nvSpPr>
          <p:cNvPr id="155" name="Google Shape;155;p17"/>
          <p:cNvSpPr txBox="1"/>
          <p:nvPr/>
        </p:nvSpPr>
        <p:spPr>
          <a:xfrm>
            <a:off x="7644630" y="6488668"/>
            <a:ext cx="354676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Elo Strauss “ Marta”</a:t>
            </a:r>
            <a:endParaRPr/>
          </a:p>
        </p:txBody>
      </p:sp>
      <p:sp>
        <p:nvSpPr>
          <p:cNvPr id="156" name="Google Shape;156;p17"/>
          <p:cNvSpPr/>
          <p:nvPr/>
        </p:nvSpPr>
        <p:spPr>
          <a:xfrm>
            <a:off x="0" y="0"/>
            <a:ext cx="7644630" cy="6858000"/>
          </a:xfrm>
          <a:prstGeom prst="roundRect">
            <a:avLst>
              <a:gd name="adj" fmla="val 16667"/>
            </a:avLst>
          </a:prstGeom>
          <a:solidFill>
            <a:schemeClr val="l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1" dirty="0">
              <a:solidFill>
                <a:schemeClr val="dk1"/>
              </a:solidFill>
              <a:latin typeface="Calibri"/>
              <a:ea typeface="Calibri"/>
              <a:cs typeface="Calibri"/>
              <a:sym typeface="Calibri"/>
            </a:endParaRPr>
          </a:p>
          <a:p>
            <a:pPr algn="ctr"/>
            <a:r>
              <a:rPr lang="en-US" sz="3000" b="1" dirty="0">
                <a:solidFill>
                  <a:schemeClr val="dk1"/>
                </a:solidFill>
                <a:latin typeface="Calibri"/>
                <a:ea typeface="Calibri"/>
                <a:cs typeface="Calibri"/>
                <a:sym typeface="Calibri"/>
              </a:rPr>
              <a:t>TIME TABLE</a:t>
            </a:r>
            <a:r>
              <a:rPr lang="en-US" sz="3200" dirty="0">
                <a:ea typeface="Calibri"/>
              </a:rPr>
              <a:t> </a:t>
            </a:r>
            <a:r>
              <a:rPr lang="en-US" sz="3000" b="1" dirty="0">
                <a:solidFill>
                  <a:schemeClr val="dk1"/>
                </a:solidFill>
                <a:latin typeface="Calibri"/>
                <a:ea typeface="Calibri"/>
                <a:cs typeface="Calibri"/>
                <a:sym typeface="Calibri"/>
              </a:rPr>
              <a:t>of NOBA awards</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May		</a:t>
            </a:r>
            <a:r>
              <a:rPr lang="en-US" sz="2200" b="1" i="0" u="none" strike="noStrike" cap="none" dirty="0">
                <a:solidFill>
                  <a:schemeClr val="dk1"/>
                </a:solidFill>
                <a:latin typeface="Calibri"/>
                <a:ea typeface="Calibri"/>
                <a:cs typeface="Calibri"/>
                <a:sym typeface="Calibri"/>
              </a:rPr>
              <a:t>Works submissions</a:t>
            </a:r>
            <a:endParaRPr sz="22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endParaRPr sz="1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200" b="1" i="0" u="none" strike="noStrike" cap="none" dirty="0">
                <a:solidFill>
                  <a:schemeClr val="dk1"/>
                </a:solidFill>
                <a:latin typeface="Calibri"/>
                <a:ea typeface="Calibri"/>
                <a:cs typeface="Calibri"/>
                <a:sym typeface="Calibri"/>
              </a:rPr>
              <a:t>				Jury visiting art shows:</a:t>
            </a:r>
            <a:endParaRPr sz="1400" b="1"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May			Finland  MA</a:t>
            </a:r>
            <a:endParaRPr dirty="0"/>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May			Lithuania</a:t>
            </a:r>
            <a:endParaRPr dirty="0"/>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June			Estonia </a:t>
            </a:r>
            <a:endParaRPr dirty="0"/>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June			Latvia </a:t>
            </a:r>
            <a:endParaRPr dirty="0"/>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September		Finland BA</a:t>
            </a:r>
            <a:endParaRPr dirty="0"/>
          </a:p>
          <a:p>
            <a:pPr marL="457200" marR="0" lvl="1" indent="0" algn="l" rtl="0">
              <a:spcBef>
                <a:spcPts val="0"/>
              </a:spcBef>
              <a:spcAft>
                <a:spcPts val="0"/>
              </a:spcAft>
              <a:buNone/>
            </a:pPr>
            <a:endParaRPr sz="1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September-		</a:t>
            </a:r>
            <a:r>
              <a:rPr lang="en-US" sz="2200" b="1" i="0" u="none" strike="noStrike" cap="none" dirty="0">
                <a:solidFill>
                  <a:schemeClr val="dk1"/>
                </a:solidFill>
                <a:latin typeface="Calibri"/>
                <a:ea typeface="Calibri"/>
                <a:cs typeface="Calibri"/>
                <a:sym typeface="Calibri"/>
              </a:rPr>
              <a:t>Public voting: </a:t>
            </a:r>
            <a:r>
              <a:rPr lang="en-US" sz="2200" b="1" i="0" u="none" strike="noStrike" cap="none" dirty="0" err="1">
                <a:solidFill>
                  <a:schemeClr val="dk1"/>
                </a:solidFill>
                <a:latin typeface="Calibri"/>
                <a:ea typeface="Calibri"/>
                <a:cs typeface="Calibri"/>
                <a:sym typeface="Calibri"/>
              </a:rPr>
              <a:t>Delfi</a:t>
            </a:r>
            <a:r>
              <a:rPr lang="en-US" sz="2200" b="1" i="0" u="none" strike="noStrike" cap="none" dirty="0">
                <a:solidFill>
                  <a:schemeClr val="dk1"/>
                </a:solidFill>
                <a:latin typeface="Calibri"/>
                <a:ea typeface="Calibri"/>
                <a:cs typeface="Calibri"/>
                <a:sym typeface="Calibri"/>
              </a:rPr>
              <a:t> &amp; </a:t>
            </a:r>
            <a:r>
              <a:rPr lang="en-US" sz="2200" b="1" i="0" u="none" strike="noStrike" cap="none" dirty="0" err="1">
                <a:solidFill>
                  <a:schemeClr val="dk1"/>
                </a:solidFill>
                <a:latin typeface="Calibri"/>
                <a:ea typeface="Calibri"/>
                <a:cs typeface="Calibri"/>
                <a:sym typeface="Calibri"/>
              </a:rPr>
              <a:t>nobaac.com</a:t>
            </a:r>
            <a:r>
              <a:rPr lang="en-US" sz="2200" b="1" i="0" u="none" strike="noStrike" cap="none" dirty="0">
                <a:solidFill>
                  <a:schemeClr val="dk1"/>
                </a:solidFill>
                <a:latin typeface="Calibri"/>
                <a:ea typeface="Calibri"/>
                <a:cs typeface="Calibri"/>
                <a:sym typeface="Calibri"/>
              </a:rPr>
              <a:t> </a:t>
            </a:r>
            <a:endParaRPr sz="22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October	</a:t>
            </a:r>
            <a:endParaRPr dirty="0"/>
          </a:p>
          <a:p>
            <a:pPr marL="457200" marR="0" lvl="1" indent="0" algn="l" rtl="0">
              <a:spcBef>
                <a:spcPts val="0"/>
              </a:spcBef>
              <a:spcAft>
                <a:spcPts val="0"/>
              </a:spcAft>
              <a:buNone/>
            </a:pPr>
            <a:endParaRPr sz="1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October		</a:t>
            </a:r>
            <a:r>
              <a:rPr lang="en-US" sz="2200" b="1" i="0" u="none" strike="noStrike" cap="none" dirty="0">
                <a:solidFill>
                  <a:schemeClr val="dk1"/>
                </a:solidFill>
                <a:latin typeface="Calibri"/>
                <a:ea typeface="Calibri"/>
                <a:cs typeface="Calibri"/>
                <a:sym typeface="Calibri"/>
              </a:rPr>
              <a:t>Jury decision </a:t>
            </a:r>
            <a:endParaRPr dirty="0"/>
          </a:p>
          <a:p>
            <a:pPr marL="457200" marR="0" lvl="1" indent="0" algn="l" rtl="0">
              <a:spcBef>
                <a:spcPts val="0"/>
              </a:spcBef>
              <a:spcAft>
                <a:spcPts val="0"/>
              </a:spcAft>
              <a:buNone/>
            </a:pPr>
            <a:endParaRPr sz="2200" b="1"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November		</a:t>
            </a:r>
            <a:r>
              <a:rPr lang="en-US" sz="2200" b="1" i="0" u="none" strike="noStrike" cap="none" dirty="0">
                <a:solidFill>
                  <a:schemeClr val="dk1"/>
                </a:solidFill>
                <a:latin typeface="Calibri"/>
                <a:ea typeface="Calibri"/>
                <a:cs typeface="Calibri"/>
                <a:sym typeface="Calibri"/>
              </a:rPr>
              <a:t>Award ceremony </a:t>
            </a:r>
            <a:r>
              <a:rPr lang="en-US" sz="2200" b="0" i="0" u="none" strike="noStrike" cap="none" dirty="0">
                <a:solidFill>
                  <a:schemeClr val="dk1"/>
                </a:solidFill>
                <a:latin typeface="Calibri"/>
                <a:ea typeface="Calibri"/>
                <a:cs typeface="Calibri"/>
                <a:sym typeface="Calibri"/>
              </a:rPr>
              <a:t>					&amp; </a:t>
            </a:r>
            <a:r>
              <a:rPr lang="en-US" sz="2200" b="1" i="0" u="none" strike="noStrike" cap="none" dirty="0">
                <a:solidFill>
                  <a:schemeClr val="dk1"/>
                </a:solidFill>
                <a:latin typeface="Calibri"/>
                <a:ea typeface="Calibri"/>
                <a:cs typeface="Calibri"/>
                <a:sym typeface="Calibri"/>
              </a:rPr>
              <a:t>VIP art tour </a:t>
            </a:r>
            <a:r>
              <a:rPr lang="en-US" sz="2200" b="0" i="0" u="none" strike="noStrike" cap="none" dirty="0">
                <a:solidFill>
                  <a:schemeClr val="dk1"/>
                </a:solidFill>
                <a:latin typeface="Calibri"/>
                <a:ea typeface="Calibri"/>
                <a:cs typeface="Calibri"/>
                <a:sym typeface="Calibri"/>
              </a:rPr>
              <a:t>&amp;</a:t>
            </a:r>
            <a:r>
              <a:rPr lang="en-US" sz="2200" b="1" i="0" u="none" strike="noStrike" cap="none" dirty="0">
                <a:solidFill>
                  <a:schemeClr val="dk1"/>
                </a:solidFill>
                <a:latin typeface="Calibri"/>
                <a:ea typeface="Calibri"/>
                <a:cs typeface="Calibri"/>
                <a:sym typeface="Calibri"/>
              </a:rPr>
              <a:t> conference</a:t>
            </a:r>
            <a:endParaRPr sz="2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		</a:t>
            </a:r>
            <a:endParaRPr sz="2200" dirty="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3">
            <a:alphaModFix/>
          </a:blip>
          <a:srcRect/>
          <a:stretch/>
        </p:blipFill>
        <p:spPr>
          <a:xfrm>
            <a:off x="-26674" y="0"/>
            <a:ext cx="12218674" cy="6948042"/>
          </a:xfrm>
          <a:prstGeom prst="rect">
            <a:avLst/>
          </a:prstGeom>
          <a:noFill/>
          <a:ln>
            <a:noFill/>
          </a:ln>
        </p:spPr>
      </p:pic>
      <p:sp>
        <p:nvSpPr>
          <p:cNvPr id="164" name="Google Shape;164;p18"/>
          <p:cNvSpPr txBox="1"/>
          <p:nvPr/>
        </p:nvSpPr>
        <p:spPr>
          <a:xfrm>
            <a:off x="4213794" y="400050"/>
            <a:ext cx="4520535" cy="5840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WHY TO SUPPORT?</a:t>
            </a:r>
            <a:endParaRPr sz="3200" b="1">
              <a:solidFill>
                <a:schemeClr val="lt1"/>
              </a:solidFill>
              <a:latin typeface="Calibri"/>
              <a:ea typeface="Calibri"/>
              <a:cs typeface="Calibri"/>
              <a:sym typeface="Calibri"/>
            </a:endParaRPr>
          </a:p>
        </p:txBody>
      </p:sp>
      <p:sp>
        <p:nvSpPr>
          <p:cNvPr id="165" name="Google Shape;165;p18"/>
          <p:cNvSpPr/>
          <p:nvPr/>
        </p:nvSpPr>
        <p:spPr>
          <a:xfrm>
            <a:off x="715625" y="4532055"/>
            <a:ext cx="2309192" cy="16361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1,5 mln</a:t>
            </a:r>
            <a:endParaRPr/>
          </a:p>
          <a:p>
            <a:pPr marL="0" marR="0" lvl="0" indent="0" algn="ctr" rtl="0">
              <a:spcBef>
                <a:spcPts val="0"/>
              </a:spcBef>
              <a:spcAft>
                <a:spcPts val="0"/>
              </a:spcAft>
              <a:buNone/>
            </a:pPr>
            <a:r>
              <a:rPr lang="en-US" sz="2400" b="1">
                <a:solidFill>
                  <a:srgbClr val="C00000"/>
                </a:solidFill>
                <a:latin typeface="Calibri"/>
                <a:ea typeface="Calibri"/>
                <a:cs typeface="Calibri"/>
                <a:sym typeface="Calibri"/>
              </a:rPr>
              <a:t>REACH</a:t>
            </a:r>
            <a:endParaRPr/>
          </a:p>
        </p:txBody>
      </p:sp>
      <p:sp>
        <p:nvSpPr>
          <p:cNvPr id="166" name="Google Shape;166;p18"/>
          <p:cNvSpPr/>
          <p:nvPr/>
        </p:nvSpPr>
        <p:spPr>
          <a:xfrm>
            <a:off x="3566170" y="4532054"/>
            <a:ext cx="2309192" cy="1636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4 ART UNIVERSITIES</a:t>
            </a:r>
            <a:endParaRPr/>
          </a:p>
        </p:txBody>
      </p:sp>
      <p:sp>
        <p:nvSpPr>
          <p:cNvPr id="167" name="Google Shape;167;p18"/>
          <p:cNvSpPr/>
          <p:nvPr/>
        </p:nvSpPr>
        <p:spPr>
          <a:xfrm>
            <a:off x="6425137" y="4532054"/>
            <a:ext cx="2309192" cy="1636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30 PUBLICATIONS</a:t>
            </a:r>
            <a:endParaRPr/>
          </a:p>
        </p:txBody>
      </p:sp>
      <p:sp>
        <p:nvSpPr>
          <p:cNvPr id="168" name="Google Shape;168;p18"/>
          <p:cNvSpPr/>
          <p:nvPr/>
        </p:nvSpPr>
        <p:spPr>
          <a:xfrm>
            <a:off x="1732971" y="1496014"/>
            <a:ext cx="2697977" cy="2524153"/>
          </a:xfrm>
          <a:prstGeom prst="ellipse">
            <a:avLst/>
          </a:prstGeom>
          <a:solidFill>
            <a:srgbClr val="F2F2F2">
              <a:alpha val="8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Present young emerging fine artists</a:t>
            </a:r>
            <a:endParaRPr/>
          </a:p>
        </p:txBody>
      </p:sp>
      <p:sp>
        <p:nvSpPr>
          <p:cNvPr id="169" name="Google Shape;169;p18"/>
          <p:cNvSpPr/>
          <p:nvPr/>
        </p:nvSpPr>
        <p:spPr>
          <a:xfrm>
            <a:off x="4656352" y="1496015"/>
            <a:ext cx="2697977" cy="2524153"/>
          </a:xfrm>
          <a:prstGeom prst="ellipse">
            <a:avLst/>
          </a:prstGeom>
          <a:solidFill>
            <a:srgbClr val="D780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Position your brand with regional cultural scene</a:t>
            </a:r>
            <a:endParaRPr/>
          </a:p>
        </p:txBody>
      </p:sp>
      <p:sp>
        <p:nvSpPr>
          <p:cNvPr id="170" name="Google Shape;170;p18"/>
          <p:cNvSpPr/>
          <p:nvPr/>
        </p:nvSpPr>
        <p:spPr>
          <a:xfrm>
            <a:off x="7579733" y="1441932"/>
            <a:ext cx="2697977" cy="2524153"/>
          </a:xfrm>
          <a:prstGeom prst="ellipse">
            <a:avLst/>
          </a:prstGeom>
          <a:solidFill>
            <a:srgbClr val="F2F2F2">
              <a:alpha val="8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Join the circle of art lovers and access art scene </a:t>
            </a:r>
            <a:endParaRPr/>
          </a:p>
        </p:txBody>
      </p:sp>
      <p:sp>
        <p:nvSpPr>
          <p:cNvPr id="171" name="Google Shape;171;p18"/>
          <p:cNvSpPr txBox="1"/>
          <p:nvPr/>
        </p:nvSpPr>
        <p:spPr>
          <a:xfrm>
            <a:off x="69667" y="6530861"/>
            <a:ext cx="501050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chemeClr val="lt1"/>
                </a:solidFill>
                <a:latin typeface="Calibri"/>
                <a:ea typeface="Calibri"/>
                <a:cs typeface="Calibri"/>
                <a:sym typeface="Calibri"/>
              </a:rPr>
              <a:t>Colt b</a:t>
            </a:r>
            <a:r>
              <a:rPr lang="en-US" sz="1800">
                <a:solidFill>
                  <a:schemeClr val="lt1"/>
                </a:solidFill>
                <a:latin typeface="Calibri"/>
                <a:ea typeface="Calibri"/>
                <a:cs typeface="Calibri"/>
                <a:sym typeface="Calibri"/>
              </a:rPr>
              <a:t>y Eimante Simkute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8"/>
          <p:cNvSpPr/>
          <p:nvPr/>
        </p:nvSpPr>
        <p:spPr>
          <a:xfrm>
            <a:off x="9309753" y="4532054"/>
            <a:ext cx="2309192" cy="1636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43 ART INSTITUTES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9"/>
          <p:cNvPicPr preferRelativeResize="0"/>
          <p:nvPr/>
        </p:nvPicPr>
        <p:blipFill rotWithShape="1">
          <a:blip r:embed="rId3">
            <a:alphaModFix/>
          </a:blip>
          <a:srcRect/>
          <a:stretch/>
        </p:blipFill>
        <p:spPr>
          <a:xfrm>
            <a:off x="6139543" y="0"/>
            <a:ext cx="6052457" cy="6858000"/>
          </a:xfrm>
          <a:prstGeom prst="rect">
            <a:avLst/>
          </a:prstGeom>
          <a:noFill/>
          <a:ln>
            <a:noFill/>
          </a:ln>
        </p:spPr>
      </p:pic>
      <p:sp>
        <p:nvSpPr>
          <p:cNvPr id="179" name="Google Shape;179;p19"/>
          <p:cNvSpPr>
            <a:spLocks noGrp="1"/>
          </p:cNvSpPr>
          <p:nvPr>
            <p:ph type="body" idx="1"/>
          </p:nvPr>
        </p:nvSpPr>
        <p:spPr>
          <a:xfrm>
            <a:off x="1" y="0"/>
            <a:ext cx="6139542" cy="6858000"/>
          </a:xfrm>
          <a:prstGeom prst="roundRect">
            <a:avLst>
              <a:gd name="adj" fmla="val 16667"/>
            </a:avLst>
          </a:prstGeom>
          <a:solidFill>
            <a:schemeClr val="lt2">
              <a:alpha val="72941"/>
            </a:schemeClr>
          </a:solid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3000"/>
              <a:buNone/>
            </a:pPr>
            <a:r>
              <a:rPr lang="en-US" sz="3000" b="1" dirty="0"/>
              <a:t>MEDIA &amp; PR</a:t>
            </a:r>
            <a:endParaRPr dirty="0"/>
          </a:p>
          <a:p>
            <a:pPr marL="0" lvl="0" indent="0" algn="ctr" rtl="0">
              <a:lnSpc>
                <a:spcPct val="80000"/>
              </a:lnSpc>
              <a:spcBef>
                <a:spcPts val="1000"/>
              </a:spcBef>
              <a:spcAft>
                <a:spcPts val="0"/>
              </a:spcAft>
              <a:buClr>
                <a:schemeClr val="dk1"/>
              </a:buClr>
              <a:buSzPts val="2200"/>
              <a:buNone/>
            </a:pPr>
            <a:endParaRPr sz="2200" dirty="0"/>
          </a:p>
          <a:p>
            <a:pPr marL="228600" lvl="0" indent="-228600" algn="l" rtl="0">
              <a:lnSpc>
                <a:spcPct val="110000"/>
              </a:lnSpc>
              <a:spcBef>
                <a:spcPts val="1000"/>
              </a:spcBef>
              <a:spcAft>
                <a:spcPts val="0"/>
              </a:spcAft>
              <a:buClr>
                <a:schemeClr val="dk1"/>
              </a:buClr>
              <a:buSzPts val="2200"/>
              <a:buChar char="•"/>
            </a:pPr>
            <a:r>
              <a:rPr lang="en-US" sz="2200" b="1" dirty="0" err="1"/>
              <a:t>Delfi</a:t>
            </a:r>
            <a:r>
              <a:rPr lang="en-US" sz="2200" b="1" dirty="0"/>
              <a:t>: EE, LT &amp; LV </a:t>
            </a:r>
            <a:r>
              <a:rPr lang="en-US" sz="2200" dirty="0"/>
              <a:t>(public voting)</a:t>
            </a:r>
            <a:endParaRPr dirty="0"/>
          </a:p>
          <a:p>
            <a:pPr marL="228600" lvl="0" indent="-88900" algn="l" rtl="0">
              <a:lnSpc>
                <a:spcPct val="110000"/>
              </a:lnSpc>
              <a:spcBef>
                <a:spcPts val="1000"/>
              </a:spcBef>
              <a:spcAft>
                <a:spcPts val="0"/>
              </a:spcAft>
              <a:buClr>
                <a:schemeClr val="dk1"/>
              </a:buClr>
              <a:buSzPts val="2200"/>
              <a:buNone/>
            </a:pPr>
            <a:endParaRPr sz="2200" dirty="0"/>
          </a:p>
          <a:p>
            <a:pPr marL="228600" lvl="0" indent="-228600" algn="l" rtl="0">
              <a:lnSpc>
                <a:spcPct val="110000"/>
              </a:lnSpc>
              <a:spcBef>
                <a:spcPts val="1000"/>
              </a:spcBef>
              <a:spcAft>
                <a:spcPts val="0"/>
              </a:spcAft>
              <a:buClr>
                <a:schemeClr val="dk1"/>
              </a:buClr>
              <a:buSzPts val="2200"/>
              <a:buChar char="•"/>
            </a:pPr>
            <a:r>
              <a:rPr lang="en-US" sz="2200" b="1" dirty="0"/>
              <a:t>Www &amp; news letters &amp; social media </a:t>
            </a:r>
            <a:r>
              <a:rPr lang="en-US" sz="2200" dirty="0"/>
              <a:t>(fb, </a:t>
            </a:r>
            <a:r>
              <a:rPr lang="en-US" sz="2200" dirty="0" err="1"/>
              <a:t>instagram</a:t>
            </a:r>
            <a:r>
              <a:rPr lang="en-US" sz="2200" dirty="0"/>
              <a:t>, </a:t>
            </a:r>
            <a:r>
              <a:rPr lang="en-US" sz="2200" dirty="0" err="1"/>
              <a:t>youtube</a:t>
            </a:r>
            <a:r>
              <a:rPr lang="en-US" sz="2200" dirty="0"/>
              <a:t>) of art universities, NOAR, NBYAA, artist &amp; partners involved</a:t>
            </a:r>
            <a:endParaRPr dirty="0"/>
          </a:p>
          <a:p>
            <a:pPr marL="228600" lvl="0" indent="-88900" algn="l" rtl="0">
              <a:lnSpc>
                <a:spcPct val="110000"/>
              </a:lnSpc>
              <a:spcBef>
                <a:spcPts val="1000"/>
              </a:spcBef>
              <a:spcAft>
                <a:spcPts val="0"/>
              </a:spcAft>
              <a:buClr>
                <a:schemeClr val="dk1"/>
              </a:buClr>
              <a:buSzPts val="2200"/>
              <a:buNone/>
            </a:pPr>
            <a:endParaRPr sz="2200" dirty="0"/>
          </a:p>
          <a:p>
            <a:pPr marL="228600" lvl="0" indent="-228600" algn="l" rtl="0">
              <a:lnSpc>
                <a:spcPct val="110000"/>
              </a:lnSpc>
              <a:spcBef>
                <a:spcPts val="1000"/>
              </a:spcBef>
              <a:spcAft>
                <a:spcPts val="0"/>
              </a:spcAft>
              <a:buClr>
                <a:schemeClr val="dk1"/>
              </a:buClr>
              <a:buSzPts val="2200"/>
              <a:buChar char="•"/>
            </a:pPr>
            <a:r>
              <a:rPr lang="en-US" sz="2200" b="1" dirty="0"/>
              <a:t>Press releases  </a:t>
            </a:r>
            <a:r>
              <a:rPr lang="en-US" sz="2200" dirty="0"/>
              <a:t>and </a:t>
            </a:r>
            <a:r>
              <a:rPr lang="en-US" sz="2200" b="1" dirty="0"/>
              <a:t>news publication </a:t>
            </a:r>
            <a:r>
              <a:rPr lang="en-US" sz="2200" dirty="0"/>
              <a:t>(online, print, radio, tv) in 4 countries before, during and after the ceremony </a:t>
            </a:r>
            <a:endParaRPr dirty="0"/>
          </a:p>
          <a:p>
            <a:pPr marL="0" lvl="0" indent="0" algn="l" rtl="0">
              <a:lnSpc>
                <a:spcPct val="110000"/>
              </a:lnSpc>
              <a:spcBef>
                <a:spcPts val="1000"/>
              </a:spcBef>
              <a:spcAft>
                <a:spcPts val="0"/>
              </a:spcAft>
              <a:buClr>
                <a:schemeClr val="dk1"/>
              </a:buClr>
              <a:buSzPts val="2200"/>
              <a:buNone/>
            </a:pPr>
            <a:endParaRPr sz="2200" dirty="0"/>
          </a:p>
          <a:p>
            <a:pPr marL="228600" lvl="0" indent="-228600" algn="l" rtl="0">
              <a:lnSpc>
                <a:spcPct val="110000"/>
              </a:lnSpc>
              <a:spcBef>
                <a:spcPts val="1000"/>
              </a:spcBef>
              <a:spcAft>
                <a:spcPts val="0"/>
              </a:spcAft>
              <a:buClr>
                <a:schemeClr val="dk1"/>
              </a:buClr>
              <a:buSzPts val="2200"/>
              <a:buChar char="•"/>
            </a:pPr>
            <a:r>
              <a:rPr lang="en-US" sz="2200" b="1" dirty="0"/>
              <a:t>Award ceremony </a:t>
            </a:r>
            <a:r>
              <a:rPr lang="en-US" sz="2200" dirty="0"/>
              <a:t>@ selected partner university incl. VIP art tour, press, videos, photo walls etc.</a:t>
            </a:r>
            <a:endParaRPr dirty="0"/>
          </a:p>
          <a:p>
            <a:pPr marL="228600" lvl="0" indent="-50800" algn="l" rtl="0">
              <a:lnSpc>
                <a:spcPct val="80000"/>
              </a:lnSpc>
              <a:spcBef>
                <a:spcPts val="1000"/>
              </a:spcBef>
              <a:spcAft>
                <a:spcPts val="0"/>
              </a:spcAft>
              <a:buClr>
                <a:schemeClr val="dk1"/>
              </a:buClr>
              <a:buSzPts val="2800"/>
              <a:buNone/>
            </a:pPr>
            <a:endParaRPr dirty="0"/>
          </a:p>
          <a:p>
            <a:pPr marL="0" lvl="0" indent="0" algn="l" rtl="0">
              <a:lnSpc>
                <a:spcPct val="80000"/>
              </a:lnSpc>
              <a:spcBef>
                <a:spcPts val="1000"/>
              </a:spcBef>
              <a:spcAft>
                <a:spcPts val="0"/>
              </a:spcAft>
              <a:buClr>
                <a:schemeClr val="dk1"/>
              </a:buClr>
              <a:buSzPts val="2800"/>
              <a:buNone/>
            </a:pPr>
            <a:endParaRPr dirty="0"/>
          </a:p>
        </p:txBody>
      </p:sp>
      <p:sp>
        <p:nvSpPr>
          <p:cNvPr id="180" name="Google Shape;180;p19"/>
          <p:cNvSpPr txBox="1"/>
          <p:nvPr/>
        </p:nvSpPr>
        <p:spPr>
          <a:xfrm>
            <a:off x="6253844" y="6242447"/>
            <a:ext cx="6803570" cy="8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Can we receive the Tree of life? The way to eternal life? </a:t>
            </a:r>
            <a:endParaRPr/>
          </a:p>
          <a:p>
            <a:pPr marL="0" marR="0" lvl="0" indent="0" algn="l" rtl="0">
              <a:spcBef>
                <a:spcPts val="0"/>
              </a:spcBef>
              <a:spcAft>
                <a:spcPts val="0"/>
              </a:spcAft>
              <a:buNone/>
            </a:pPr>
            <a:r>
              <a:rPr lang="en-US" sz="1600">
                <a:solidFill>
                  <a:schemeClr val="lt1"/>
                </a:solidFill>
                <a:latin typeface="Calibri"/>
                <a:ea typeface="Calibri"/>
                <a:cs typeface="Calibri"/>
                <a:sym typeface="Calibri"/>
              </a:rPr>
              <a:t>by Nils Titus Östbrant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0"/>
          <p:cNvPicPr preferRelativeResize="0"/>
          <p:nvPr/>
        </p:nvPicPr>
        <p:blipFill rotWithShape="1">
          <a:blip r:embed="rId3">
            <a:alphaModFix/>
          </a:blip>
          <a:srcRect/>
          <a:stretch/>
        </p:blipFill>
        <p:spPr>
          <a:xfrm>
            <a:off x="7772401" y="3440893"/>
            <a:ext cx="4114800" cy="2242566"/>
          </a:xfrm>
          <a:prstGeom prst="roundRect">
            <a:avLst>
              <a:gd name="adj" fmla="val 16667"/>
            </a:avLst>
          </a:prstGeom>
          <a:noFill/>
          <a:ln>
            <a:noFill/>
          </a:ln>
        </p:spPr>
      </p:pic>
      <p:pic>
        <p:nvPicPr>
          <p:cNvPr id="187" name="Google Shape;187;p20"/>
          <p:cNvPicPr preferRelativeResize="0"/>
          <p:nvPr/>
        </p:nvPicPr>
        <p:blipFill rotWithShape="1">
          <a:blip r:embed="rId4">
            <a:alphaModFix/>
          </a:blip>
          <a:srcRect/>
          <a:stretch/>
        </p:blipFill>
        <p:spPr>
          <a:xfrm>
            <a:off x="7772400" y="474131"/>
            <a:ext cx="4064001" cy="2712720"/>
          </a:xfrm>
          <a:prstGeom prst="roundRect">
            <a:avLst>
              <a:gd name="adj" fmla="val 16667"/>
            </a:avLst>
          </a:prstGeom>
          <a:noFill/>
          <a:ln>
            <a:noFill/>
          </a:ln>
        </p:spPr>
      </p:pic>
      <p:sp>
        <p:nvSpPr>
          <p:cNvPr id="188" name="Google Shape;188;p20"/>
          <p:cNvSpPr>
            <a:spLocks noGrp="1"/>
          </p:cNvSpPr>
          <p:nvPr>
            <p:ph type="body" idx="1"/>
          </p:nvPr>
        </p:nvSpPr>
        <p:spPr>
          <a:xfrm>
            <a:off x="1" y="0"/>
            <a:ext cx="7298266" cy="6858000"/>
          </a:xfrm>
          <a:prstGeom prst="roundRect">
            <a:avLst>
              <a:gd name="adj" fmla="val 16667"/>
            </a:avLst>
          </a:prstGeom>
          <a:solidFill>
            <a:schemeClr val="lt2">
              <a:alpha val="72941"/>
            </a:schemeClr>
          </a:solid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2775"/>
              <a:buNone/>
            </a:pPr>
            <a:r>
              <a:rPr lang="en-US" sz="2775" b="1"/>
              <a:t>EXAMPLES OF MEDIA</a:t>
            </a:r>
            <a:endParaRPr sz="2775" b="1"/>
          </a:p>
          <a:p>
            <a:pPr marL="0" lvl="0" indent="0" algn="ctr" rtl="0">
              <a:lnSpc>
                <a:spcPct val="80000"/>
              </a:lnSpc>
              <a:spcBef>
                <a:spcPts val="0"/>
              </a:spcBef>
              <a:spcAft>
                <a:spcPts val="0"/>
              </a:spcAft>
              <a:buClr>
                <a:schemeClr val="dk1"/>
              </a:buClr>
              <a:buSzPts val="2775"/>
              <a:buNone/>
            </a:pPr>
            <a:endParaRPr sz="2775" b="1"/>
          </a:p>
          <a:p>
            <a:pPr marL="228600" lvl="0" indent="-220980" algn="l" rtl="0">
              <a:lnSpc>
                <a:spcPct val="80000"/>
              </a:lnSpc>
              <a:spcBef>
                <a:spcPts val="1000"/>
              </a:spcBef>
              <a:spcAft>
                <a:spcPts val="0"/>
              </a:spcAft>
              <a:buClr>
                <a:schemeClr val="dk1"/>
              </a:buClr>
              <a:buSzPts val="2100"/>
              <a:buChar char="•"/>
            </a:pPr>
            <a:r>
              <a:rPr lang="en-US" sz="2100"/>
              <a:t>Estonian broadcasting TV news </a:t>
            </a:r>
            <a:r>
              <a:rPr lang="en-US" sz="2100" u="sng">
                <a:solidFill>
                  <a:schemeClr val="hlink"/>
                </a:solidFill>
                <a:hlinkClick r:id="rId5"/>
              </a:rPr>
              <a:t>- “Baltikumi noore kunstniku auhinna tänavune laureaat on lätlanna Elina Vitola“ </a:t>
            </a:r>
            <a:endParaRPr sz="2100"/>
          </a:p>
          <a:p>
            <a:pPr marL="228600" lvl="0" indent="-220980" algn="l" rtl="0">
              <a:lnSpc>
                <a:spcPct val="80000"/>
              </a:lnSpc>
              <a:spcBef>
                <a:spcPts val="1000"/>
              </a:spcBef>
              <a:spcAft>
                <a:spcPts val="0"/>
              </a:spcAft>
              <a:buClr>
                <a:schemeClr val="dk1"/>
              </a:buClr>
              <a:buSzPts val="2100"/>
              <a:buChar char="•"/>
            </a:pPr>
            <a:r>
              <a:rPr lang="en-US" sz="2100"/>
              <a:t>TVnet.lv – </a:t>
            </a:r>
            <a:r>
              <a:rPr lang="en-US" sz="2100" u="sng">
                <a:solidFill>
                  <a:schemeClr val="hlink"/>
                </a:solidFill>
                <a:hlinkClick r:id="rId5"/>
              </a:rPr>
              <a:t>“</a:t>
            </a:r>
            <a:r>
              <a:rPr lang="en-US" sz="2100" u="sng">
                <a:solidFill>
                  <a:schemeClr val="hlink"/>
                </a:solidFill>
                <a:hlinkClick r:id="rId6"/>
              </a:rPr>
              <a:t>Par Ziemeļvalstu un Baltijas šī gada labāko jauno mākslinieku konkursā atzīta Elīna Vītola</a:t>
            </a:r>
            <a:r>
              <a:rPr lang="en-US" sz="2100" u="sng">
                <a:solidFill>
                  <a:schemeClr val="hlink"/>
                </a:solidFill>
                <a:hlinkClick r:id="rId5"/>
              </a:rPr>
              <a:t> “</a:t>
            </a:r>
            <a:endParaRPr sz="2100"/>
          </a:p>
          <a:p>
            <a:pPr marL="228600" lvl="0" indent="-220980" algn="l" rtl="0">
              <a:lnSpc>
                <a:spcPct val="80000"/>
              </a:lnSpc>
              <a:spcBef>
                <a:spcPts val="1000"/>
              </a:spcBef>
              <a:spcAft>
                <a:spcPts val="0"/>
              </a:spcAft>
              <a:buClr>
                <a:schemeClr val="dk1"/>
              </a:buClr>
              <a:buSzPts val="2100"/>
              <a:buChar char="•"/>
            </a:pPr>
            <a:r>
              <a:rPr lang="en-US" sz="2100"/>
              <a:t>LTV (TV channel) - </a:t>
            </a:r>
            <a:r>
              <a:rPr lang="en-US" sz="2100" u="sng">
                <a:solidFill>
                  <a:schemeClr val="hlink"/>
                </a:solidFill>
                <a:hlinkClick r:id="rId7"/>
              </a:rPr>
              <a:t>Elina Vitola winning the NBYAA main prize, reportage of the event</a:t>
            </a:r>
            <a:endParaRPr sz="2100"/>
          </a:p>
          <a:p>
            <a:pPr marL="228600" lvl="0" indent="-220980" algn="l" rtl="0">
              <a:lnSpc>
                <a:spcPct val="80000"/>
              </a:lnSpc>
              <a:spcBef>
                <a:spcPts val="1000"/>
              </a:spcBef>
              <a:spcAft>
                <a:spcPts val="0"/>
              </a:spcAft>
              <a:buClr>
                <a:schemeClr val="dk1"/>
              </a:buClr>
              <a:buSzPts val="2100"/>
              <a:buChar char="•"/>
            </a:pPr>
            <a:r>
              <a:rPr lang="en-US" sz="2100"/>
              <a:t>Delfi.ee – </a:t>
            </a:r>
            <a:r>
              <a:rPr lang="en-US" sz="2100" u="sng">
                <a:solidFill>
                  <a:schemeClr val="hlink"/>
                </a:solidFill>
                <a:hlinkClick r:id="rId8"/>
              </a:rPr>
              <a:t>„Kaasaegne kunst koju — vaata, millised ägedad teosed ja kunstnikud kandideerivad Põhjamaade ja Baltikumi noore kunstniku auhinnale”</a:t>
            </a:r>
            <a:endParaRPr sz="2100"/>
          </a:p>
          <a:p>
            <a:pPr marL="228600" lvl="0" indent="-220980" algn="l" rtl="0">
              <a:lnSpc>
                <a:spcPct val="80000"/>
              </a:lnSpc>
              <a:spcBef>
                <a:spcPts val="1000"/>
              </a:spcBef>
              <a:spcAft>
                <a:spcPts val="0"/>
              </a:spcAft>
              <a:buClr>
                <a:schemeClr val="dk1"/>
              </a:buClr>
              <a:buSzPts val="2100"/>
              <a:buChar char="•"/>
            </a:pPr>
            <a:r>
              <a:rPr lang="en-US" sz="2100"/>
              <a:t>Delfi Kultura (LV) - </a:t>
            </a:r>
            <a:r>
              <a:rPr lang="en-US" sz="2100" u="sng">
                <a:solidFill>
                  <a:schemeClr val="hlink"/>
                </a:solidFill>
                <a:hlinkClick r:id="rId9"/>
              </a:rPr>
              <a:t>Elina Vitola winning the NBYAA main prize</a:t>
            </a:r>
            <a:endParaRPr sz="2100"/>
          </a:p>
          <a:p>
            <a:pPr marL="228600" lvl="0" indent="-220980" algn="l" rtl="0">
              <a:lnSpc>
                <a:spcPct val="80000"/>
              </a:lnSpc>
              <a:spcBef>
                <a:spcPts val="1000"/>
              </a:spcBef>
              <a:spcAft>
                <a:spcPts val="0"/>
              </a:spcAft>
              <a:buClr>
                <a:schemeClr val="dk1"/>
              </a:buClr>
              <a:buSzPts val="2100"/>
              <a:buChar char="•"/>
            </a:pPr>
            <a:r>
              <a:rPr lang="en-US" sz="2100"/>
              <a:t>Arterritory. com - </a:t>
            </a:r>
            <a:r>
              <a:rPr lang="en-US" sz="2100" u="sng">
                <a:solidFill>
                  <a:schemeClr val="hlink"/>
                </a:solidFill>
                <a:hlinkClick r:id="rId10"/>
              </a:rPr>
              <a:t>Reportage of NBYAA award ceremony</a:t>
            </a:r>
            <a:endParaRPr sz="2100"/>
          </a:p>
          <a:p>
            <a:pPr marL="228600" lvl="0" indent="-220980" algn="l" rtl="0">
              <a:lnSpc>
                <a:spcPct val="80000"/>
              </a:lnSpc>
              <a:spcBef>
                <a:spcPts val="1000"/>
              </a:spcBef>
              <a:spcAft>
                <a:spcPts val="0"/>
              </a:spcAft>
              <a:buClr>
                <a:schemeClr val="dk1"/>
              </a:buClr>
              <a:buSzPts val="2100"/>
              <a:buChar char="•"/>
            </a:pPr>
            <a:r>
              <a:rPr lang="en-US" sz="2100"/>
              <a:t>Sirp - </a:t>
            </a:r>
            <a:r>
              <a:rPr lang="en-US" sz="2100" u="sng">
                <a:solidFill>
                  <a:schemeClr val="hlink"/>
                </a:solidFill>
                <a:hlinkClick r:id="rId5"/>
              </a:rPr>
              <a:t>“ </a:t>
            </a:r>
            <a:r>
              <a:rPr lang="en-US" sz="2100" u="sng">
                <a:solidFill>
                  <a:schemeClr val="hlink"/>
                </a:solidFill>
                <a:hlinkClick r:id="rId11"/>
              </a:rPr>
              <a:t>Nordic &amp; Baltic Young Artist Award goes to Elina Vitola. (EST) 09.11.2018</a:t>
            </a:r>
            <a:r>
              <a:rPr lang="en-US" sz="2100" u="sng">
                <a:solidFill>
                  <a:schemeClr val="hlink"/>
                </a:solidFill>
                <a:hlinkClick r:id="rId5"/>
              </a:rPr>
              <a:t> “</a:t>
            </a:r>
            <a:endParaRPr sz="2100"/>
          </a:p>
          <a:p>
            <a:pPr marL="0" lvl="0" indent="0" algn="l" rtl="0">
              <a:lnSpc>
                <a:spcPct val="80000"/>
              </a:lnSpc>
              <a:spcBef>
                <a:spcPts val="1000"/>
              </a:spcBef>
              <a:spcAft>
                <a:spcPts val="0"/>
              </a:spcAft>
              <a:buClr>
                <a:schemeClr val="dk1"/>
              </a:buClr>
              <a:buSzPts val="2590"/>
              <a:buNone/>
            </a:pPr>
            <a:endParaRPr sz="2590"/>
          </a:p>
        </p:txBody>
      </p:sp>
      <p:pic>
        <p:nvPicPr>
          <p:cNvPr id="189" name="Google Shape;189;p20"/>
          <p:cNvPicPr preferRelativeResize="0"/>
          <p:nvPr/>
        </p:nvPicPr>
        <p:blipFill rotWithShape="1">
          <a:blip r:embed="rId12">
            <a:alphaModFix/>
          </a:blip>
          <a:srcRect/>
          <a:stretch/>
        </p:blipFill>
        <p:spPr>
          <a:xfrm>
            <a:off x="8690382" y="5903635"/>
            <a:ext cx="2577509" cy="7277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aphicFrame>
        <p:nvGraphicFramePr>
          <p:cNvPr id="195" name="Google Shape;195;p21"/>
          <p:cNvGraphicFramePr/>
          <p:nvPr/>
        </p:nvGraphicFramePr>
        <p:xfrm>
          <a:off x="1" y="-76199"/>
          <a:ext cx="12192025" cy="6993730"/>
        </p:xfrm>
        <a:graphic>
          <a:graphicData uri="http://schemas.openxmlformats.org/drawingml/2006/table">
            <a:tbl>
              <a:tblPr firstRow="1" bandRow="1">
                <a:noFill/>
                <a:tableStyleId>{A5EDBBE1-6660-48BE-AF70-A552E52387BB}</a:tableStyleId>
              </a:tblPr>
              <a:tblGrid>
                <a:gridCol w="1524000">
                  <a:extLst>
                    <a:ext uri="{9D8B030D-6E8A-4147-A177-3AD203B41FA5}">
                      <a16:colId xmlns:a16="http://schemas.microsoft.com/office/drawing/2014/main" val="20000"/>
                    </a:ext>
                  </a:extLst>
                </a:gridCol>
                <a:gridCol w="5063075">
                  <a:extLst>
                    <a:ext uri="{9D8B030D-6E8A-4147-A177-3AD203B41FA5}">
                      <a16:colId xmlns:a16="http://schemas.microsoft.com/office/drawing/2014/main" val="20001"/>
                    </a:ext>
                  </a:extLst>
                </a:gridCol>
                <a:gridCol w="1456275">
                  <a:extLst>
                    <a:ext uri="{9D8B030D-6E8A-4147-A177-3AD203B41FA5}">
                      <a16:colId xmlns:a16="http://schemas.microsoft.com/office/drawing/2014/main" val="20002"/>
                    </a:ext>
                  </a:extLst>
                </a:gridCol>
                <a:gridCol w="1303875">
                  <a:extLst>
                    <a:ext uri="{9D8B030D-6E8A-4147-A177-3AD203B41FA5}">
                      <a16:colId xmlns:a16="http://schemas.microsoft.com/office/drawing/2014/main" val="20003"/>
                    </a:ext>
                  </a:extLst>
                </a:gridCol>
                <a:gridCol w="1303875">
                  <a:extLst>
                    <a:ext uri="{9D8B030D-6E8A-4147-A177-3AD203B41FA5}">
                      <a16:colId xmlns:a16="http://schemas.microsoft.com/office/drawing/2014/main" val="20004"/>
                    </a:ext>
                  </a:extLst>
                </a:gridCol>
                <a:gridCol w="1540925">
                  <a:extLst>
                    <a:ext uri="{9D8B030D-6E8A-4147-A177-3AD203B41FA5}">
                      <a16:colId xmlns:a16="http://schemas.microsoft.com/office/drawing/2014/main" val="20005"/>
                    </a:ext>
                  </a:extLst>
                </a:gridCol>
              </a:tblGrid>
              <a:tr h="433050">
                <a:tc>
                  <a:txBody>
                    <a:bodyPr/>
                    <a:lstStyle/>
                    <a:p>
                      <a:pPr marL="0" marR="0" lvl="0" indent="0" algn="l" rtl="0">
                        <a:spcBef>
                          <a:spcPts val="0"/>
                        </a:spcBef>
                        <a:spcAft>
                          <a:spcPts val="0"/>
                        </a:spcAft>
                        <a:buNone/>
                      </a:pPr>
                      <a:r>
                        <a:rPr lang="en-US" sz="1800" u="none" strike="noStrike" cap="none"/>
                        <a:t>MEDIA</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SUPPORTER</a:t>
                      </a:r>
                      <a:endParaRPr/>
                    </a:p>
                  </a:txBody>
                  <a:tcPr marL="91450" marR="91450" marT="45725" marB="45725"/>
                </a:tc>
                <a:tc>
                  <a:txBody>
                    <a:bodyPr/>
                    <a:lstStyle/>
                    <a:p>
                      <a:pPr marL="0" marR="0" lvl="0" indent="0" algn="ctr" rtl="0">
                        <a:spcBef>
                          <a:spcPts val="0"/>
                        </a:spcBef>
                        <a:spcAft>
                          <a:spcPts val="0"/>
                        </a:spcAft>
                        <a:buNone/>
                      </a:pPr>
                      <a:r>
                        <a:rPr lang="en-US" sz="1800"/>
                        <a:t>FOLLOWER</a:t>
                      </a:r>
                      <a:endParaRPr/>
                    </a:p>
                  </a:txBody>
                  <a:tcPr marL="91450" marR="91450" marT="45725" marB="45725"/>
                </a:tc>
                <a:tc>
                  <a:txBody>
                    <a:bodyPr/>
                    <a:lstStyle/>
                    <a:p>
                      <a:pPr marL="0" marR="0" lvl="0" indent="0" algn="ctr" rtl="0">
                        <a:spcBef>
                          <a:spcPts val="0"/>
                        </a:spcBef>
                        <a:spcAft>
                          <a:spcPts val="0"/>
                        </a:spcAft>
                        <a:buNone/>
                      </a:pPr>
                      <a:r>
                        <a:rPr lang="en-US" sz="1800"/>
                        <a:t>ENDORSER</a:t>
                      </a:r>
                      <a:endParaRPr/>
                    </a:p>
                  </a:txBody>
                  <a:tcPr marL="91450" marR="91450" marT="45725" marB="45725"/>
                </a:tc>
                <a:tc>
                  <a:txBody>
                    <a:bodyPr/>
                    <a:lstStyle/>
                    <a:p>
                      <a:pPr marL="0" marR="0" lvl="0" indent="0" algn="ctr" rtl="0">
                        <a:spcBef>
                          <a:spcPts val="0"/>
                        </a:spcBef>
                        <a:spcAft>
                          <a:spcPts val="0"/>
                        </a:spcAft>
                        <a:buNone/>
                      </a:pPr>
                      <a:r>
                        <a:rPr lang="en-US" sz="1800"/>
                        <a:t>INFLUENCER</a:t>
                      </a:r>
                      <a:endParaRPr/>
                    </a:p>
                  </a:txBody>
                  <a:tcPr marL="91450" marR="91450" marT="45725" marB="45725"/>
                </a:tc>
                <a:extLst>
                  <a:ext uri="{0D108BD9-81ED-4DB2-BD59-A6C34878D82A}">
                    <a16:rowId xmlns:a16="http://schemas.microsoft.com/office/drawing/2014/main" val="10000"/>
                  </a:ext>
                </a:extLst>
              </a:tr>
              <a:tr h="433050">
                <a:tc>
                  <a:txBody>
                    <a:bodyPr/>
                    <a:lstStyle/>
                    <a:p>
                      <a:pPr marL="0" marR="0" lvl="0" indent="0" algn="l" rtl="0">
                        <a:spcBef>
                          <a:spcPts val="0"/>
                        </a:spcBef>
                        <a:spcAft>
                          <a:spcPts val="0"/>
                        </a:spcAft>
                        <a:buNone/>
                      </a:pPr>
                      <a:endParaRPr sz="1800">
                        <a:solidFill>
                          <a:schemeClr val="lt1"/>
                        </a:solidFill>
                      </a:endParaRPr>
                    </a:p>
                  </a:txBody>
                  <a:tcPr marL="91450" marR="91450" marT="45725" marB="45725">
                    <a:solidFill>
                      <a:schemeClr val="dk1"/>
                    </a:solidFill>
                  </a:tcPr>
                </a:tc>
                <a:tc>
                  <a:txBody>
                    <a:bodyPr/>
                    <a:lstStyle/>
                    <a:p>
                      <a:pPr marL="0" marR="0" lvl="0" indent="0" algn="l" rtl="0">
                        <a:spcBef>
                          <a:spcPts val="0"/>
                        </a:spcBef>
                        <a:spcAft>
                          <a:spcPts val="0"/>
                        </a:spcAft>
                        <a:buNone/>
                      </a:pPr>
                      <a:endParaRPr sz="1800">
                        <a:solidFill>
                          <a:schemeClr val="lt1"/>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1800" b="1">
                          <a:solidFill>
                            <a:schemeClr val="lt1"/>
                          </a:solidFill>
                        </a:rPr>
                        <a:t>500 €</a:t>
                      </a:r>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1800" b="1">
                          <a:solidFill>
                            <a:schemeClr val="lt1"/>
                          </a:solidFill>
                        </a:rPr>
                        <a:t>1500 €</a:t>
                      </a:r>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1800" b="1">
                          <a:solidFill>
                            <a:schemeClr val="lt1"/>
                          </a:solidFill>
                        </a:rPr>
                        <a:t>3 000 €</a:t>
                      </a:r>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1800" b="1">
                          <a:solidFill>
                            <a:schemeClr val="lt1"/>
                          </a:solidFill>
                        </a:rPr>
                        <a:t>6 000 €</a:t>
                      </a:r>
                      <a:endParaRPr/>
                    </a:p>
                  </a:txBody>
                  <a:tcPr marL="91450" marR="91450" marT="45725" marB="45725">
                    <a:solidFill>
                      <a:schemeClr val="dk1"/>
                    </a:solidFill>
                  </a:tcPr>
                </a:tc>
                <a:extLst>
                  <a:ext uri="{0D108BD9-81ED-4DB2-BD59-A6C34878D82A}">
                    <a16:rowId xmlns:a16="http://schemas.microsoft.com/office/drawing/2014/main" val="10001"/>
                  </a:ext>
                </a:extLst>
              </a:tr>
              <a:tr h="399500">
                <a:tc>
                  <a:txBody>
                    <a:bodyPr/>
                    <a:lstStyle/>
                    <a:p>
                      <a:pPr marL="0" marR="0" lvl="0" indent="0" algn="l" rtl="0">
                        <a:spcBef>
                          <a:spcPts val="0"/>
                        </a:spcBef>
                        <a:spcAft>
                          <a:spcPts val="0"/>
                        </a:spcAft>
                        <a:buNone/>
                      </a:pPr>
                      <a:r>
                        <a:rPr lang="en-US" sz="1800" b="1"/>
                        <a:t>Print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Company’ s flyers in award ceremony</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extLst>
                  <a:ext uri="{0D108BD9-81ED-4DB2-BD59-A6C34878D82A}">
                    <a16:rowId xmlns:a16="http://schemas.microsoft.com/office/drawing/2014/main" val="10002"/>
                  </a:ext>
                </a:extLst>
              </a:tr>
              <a:tr h="439075">
                <a:tc>
                  <a:txBody>
                    <a:bodyPr/>
                    <a:lstStyle/>
                    <a:p>
                      <a:pPr marL="0" marR="0" lvl="0" indent="0" algn="l" rtl="0">
                        <a:spcBef>
                          <a:spcPts val="0"/>
                        </a:spcBef>
                        <a:spcAft>
                          <a:spcPts val="0"/>
                        </a:spcAft>
                        <a:buNone/>
                      </a:pPr>
                      <a:r>
                        <a:rPr lang="en-US" sz="1800" b="1"/>
                        <a:t>Online</a:t>
                      </a:r>
                      <a:endParaRPr/>
                    </a:p>
                  </a:txBody>
                  <a:tcPr marL="91450" marR="91450" marT="45725" marB="45725"/>
                </a:tc>
                <a:tc>
                  <a:txBody>
                    <a:bodyPr/>
                    <a:lstStyle/>
                    <a:p>
                      <a:pPr marL="0" marR="0" lvl="0" indent="0" algn="l" rtl="0">
                        <a:spcBef>
                          <a:spcPts val="0"/>
                        </a:spcBef>
                        <a:spcAft>
                          <a:spcPts val="0"/>
                        </a:spcAft>
                        <a:buNone/>
                      </a:pPr>
                      <a:r>
                        <a:rPr lang="en-US" sz="1800"/>
                        <a:t>Presenter of Delfi public voting (in negotiations)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extLst>
                  <a:ext uri="{0D108BD9-81ED-4DB2-BD59-A6C34878D82A}">
                    <a16:rowId xmlns:a16="http://schemas.microsoft.com/office/drawing/2014/main" val="10003"/>
                  </a:ext>
                </a:extLst>
              </a:tr>
              <a:tr h="439075">
                <a:tc>
                  <a:txBody>
                    <a:bodyPr/>
                    <a:lstStyle/>
                    <a:p>
                      <a:pPr marL="0" marR="0" lvl="0" indent="0" algn="l" rtl="0">
                        <a:spcBef>
                          <a:spcPts val="0"/>
                        </a:spcBef>
                        <a:spcAft>
                          <a:spcPts val="0"/>
                        </a:spcAft>
                        <a:buNone/>
                      </a:pPr>
                      <a:r>
                        <a:rPr lang="en-US" sz="1800" b="1"/>
                        <a:t>BTL</a:t>
                      </a:r>
                      <a:endParaRPr/>
                    </a:p>
                  </a:txBody>
                  <a:tcPr marL="91450" marR="91450" marT="45725" marB="45725"/>
                </a:tc>
                <a:tc>
                  <a:txBody>
                    <a:bodyPr/>
                    <a:lstStyle/>
                    <a:p>
                      <a:pPr marL="0" marR="0" lvl="0" indent="0" algn="l" rtl="0">
                        <a:spcBef>
                          <a:spcPts val="0"/>
                        </a:spcBef>
                        <a:spcAft>
                          <a:spcPts val="0"/>
                        </a:spcAft>
                        <a:buNone/>
                      </a:pPr>
                      <a:r>
                        <a:rPr lang="en-US" sz="1800"/>
                        <a:t>Special solution according to brand</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extLst>
                  <a:ext uri="{0D108BD9-81ED-4DB2-BD59-A6C34878D82A}">
                    <a16:rowId xmlns:a16="http://schemas.microsoft.com/office/drawing/2014/main" val="10004"/>
                  </a:ext>
                </a:extLst>
              </a:tr>
              <a:tr h="576775">
                <a:tc rowSpan="3">
                  <a:txBody>
                    <a:bodyPr/>
                    <a:lstStyle/>
                    <a:p>
                      <a:pPr marL="0" marR="0" lvl="0" indent="0" algn="l" rtl="0">
                        <a:spcBef>
                          <a:spcPts val="0"/>
                        </a:spcBef>
                        <a:spcAft>
                          <a:spcPts val="0"/>
                        </a:spcAft>
                        <a:buNone/>
                      </a:pPr>
                      <a:r>
                        <a:rPr lang="en-US" sz="1800" b="1"/>
                        <a:t>Live</a:t>
                      </a:r>
                      <a:endParaRPr/>
                    </a:p>
                  </a:txBody>
                  <a:tcPr marL="91450" marR="91450" marT="45725" marB="45725"/>
                </a:tc>
                <a:tc>
                  <a:txBody>
                    <a:bodyPr/>
                    <a:lstStyle/>
                    <a:p>
                      <a:pPr marL="0" marR="0" lvl="0" indent="0" algn="l" rtl="0">
                        <a:spcBef>
                          <a:spcPts val="0"/>
                        </a:spcBef>
                        <a:spcAft>
                          <a:spcPts val="0"/>
                        </a:spcAft>
                        <a:buNone/>
                      </a:pPr>
                      <a:r>
                        <a:rPr lang="en-US" sz="1800"/>
                        <a:t>Prize presenter at the award ceremony</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Special prize</a:t>
                      </a:r>
                      <a:endParaRPr/>
                    </a:p>
                  </a:txBody>
                  <a:tcPr marL="91450" marR="91450" marT="45725" marB="45725"/>
                </a:tc>
                <a:tc>
                  <a:txBody>
                    <a:bodyPr/>
                    <a:lstStyle/>
                    <a:p>
                      <a:pPr marL="0" marR="0" lvl="0" indent="0" algn="ctr" rtl="0">
                        <a:spcBef>
                          <a:spcPts val="0"/>
                        </a:spcBef>
                        <a:spcAft>
                          <a:spcPts val="0"/>
                        </a:spcAft>
                        <a:buNone/>
                      </a:pPr>
                      <a:r>
                        <a:rPr lang="en-US" sz="1800"/>
                        <a:t>Grand Prix &amp; public choice</a:t>
                      </a:r>
                      <a:endParaRPr/>
                    </a:p>
                  </a:txBody>
                  <a:tcPr marL="91450" marR="91450" marT="45725" marB="45725"/>
                </a:tc>
                <a:extLst>
                  <a:ext uri="{0D108BD9-81ED-4DB2-BD59-A6C34878D82A}">
                    <a16:rowId xmlns:a16="http://schemas.microsoft.com/office/drawing/2014/main" val="10005"/>
                  </a:ext>
                </a:extLst>
              </a:tr>
              <a:tr h="380100">
                <a:tc vMerge="1">
                  <a:txBody>
                    <a:bodyPr/>
                    <a:lstStyle/>
                    <a:p>
                      <a:endParaRPr lang="en-EE"/>
                    </a:p>
                  </a:txBody>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Award ceremony tickets</a:t>
                      </a:r>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1800"/>
                    </a:p>
                  </a:txBody>
                  <a:tcPr marL="91450" marR="91450" marT="45725" marB="45725">
                    <a:solidFill>
                      <a:schemeClr val="lt2"/>
                    </a:solidFill>
                  </a:tcPr>
                </a:tc>
                <a:tc>
                  <a:txBody>
                    <a:bodyPr/>
                    <a:lstStyle/>
                    <a:p>
                      <a:pPr marL="0" marR="0" lvl="0" indent="0" algn="ctr" rtl="0">
                        <a:spcBef>
                          <a:spcPts val="0"/>
                        </a:spcBef>
                        <a:spcAft>
                          <a:spcPts val="0"/>
                        </a:spcAft>
                        <a:buNone/>
                      </a:pPr>
                      <a:endParaRPr sz="1800"/>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extLst>
                  <a:ext uri="{0D108BD9-81ED-4DB2-BD59-A6C34878D82A}">
                    <a16:rowId xmlns:a16="http://schemas.microsoft.com/office/drawing/2014/main" val="10006"/>
                  </a:ext>
                </a:extLst>
              </a:tr>
              <a:tr h="454025">
                <a:tc vMerge="1">
                  <a:txBody>
                    <a:bodyPr/>
                    <a:lstStyle/>
                    <a:p>
                      <a:endParaRPr lang="en-EE"/>
                    </a:p>
                  </a:txBody>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3 VIP art tours EE, LV, LT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extLst>
                  <a:ext uri="{0D108BD9-81ED-4DB2-BD59-A6C34878D82A}">
                    <a16:rowId xmlns:a16="http://schemas.microsoft.com/office/drawing/2014/main" val="10007"/>
                  </a:ext>
                </a:extLst>
              </a:tr>
              <a:tr h="439075">
                <a:tc>
                  <a:txBody>
                    <a:bodyPr/>
                    <a:lstStyle/>
                    <a:p>
                      <a:pPr marL="0" marR="0" lvl="0" indent="0" algn="l" rtl="0">
                        <a:spcBef>
                          <a:spcPts val="0"/>
                        </a:spcBef>
                        <a:spcAft>
                          <a:spcPts val="0"/>
                        </a:spcAft>
                        <a:buNone/>
                      </a:pPr>
                      <a:r>
                        <a:rPr lang="en-US" sz="1800" b="1"/>
                        <a:t>TV / Radio</a:t>
                      </a:r>
                      <a:endParaRPr/>
                    </a:p>
                  </a:txBody>
                  <a:tcPr marL="91450" marR="91450" marT="45725" marB="45725"/>
                </a:tc>
                <a:tc>
                  <a:txBody>
                    <a:bodyPr/>
                    <a:lstStyle/>
                    <a:p>
                      <a:pPr marL="0" marR="0" lvl="0" indent="0" algn="l" rtl="0">
                        <a:spcBef>
                          <a:spcPts val="0"/>
                        </a:spcBef>
                        <a:spcAft>
                          <a:spcPts val="0"/>
                        </a:spcAft>
                        <a:buNone/>
                      </a:pPr>
                      <a:r>
                        <a:rPr lang="en-US" sz="1800"/>
                        <a:t>Interviews in cultural news section</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extLst>
                  <a:ext uri="{0D108BD9-81ED-4DB2-BD59-A6C34878D82A}">
                    <a16:rowId xmlns:a16="http://schemas.microsoft.com/office/drawing/2014/main" val="10008"/>
                  </a:ext>
                </a:extLst>
              </a:tr>
              <a:tr h="439075">
                <a:tc>
                  <a:txBody>
                    <a:bodyPr/>
                    <a:lstStyle/>
                    <a:p>
                      <a:pPr marL="0" marR="0" lvl="0" indent="0" algn="l" rtl="0">
                        <a:spcBef>
                          <a:spcPts val="0"/>
                        </a:spcBef>
                        <a:spcAft>
                          <a:spcPts val="0"/>
                        </a:spcAft>
                        <a:buNone/>
                      </a:pPr>
                      <a:r>
                        <a:rPr lang="en-US" sz="1800" b="1"/>
                        <a:t>Online/print</a:t>
                      </a:r>
                      <a:endParaRPr/>
                    </a:p>
                  </a:txBody>
                  <a:tcPr marL="91450" marR="91450" marT="45725" marB="45725"/>
                </a:tc>
                <a:tc>
                  <a:txBody>
                    <a:bodyPr/>
                    <a:lstStyle/>
                    <a:p>
                      <a:pPr marL="0" marR="0" lvl="0" indent="0" algn="l" rtl="0">
                        <a:spcBef>
                          <a:spcPts val="0"/>
                        </a:spcBef>
                        <a:spcAft>
                          <a:spcPts val="0"/>
                        </a:spcAft>
                        <a:buNone/>
                      </a:pPr>
                      <a:r>
                        <a:rPr lang="en-US" sz="1800"/>
                        <a:t>30 press releases &amp; publications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ctr" rtl="0">
                        <a:spcBef>
                          <a:spcPts val="0"/>
                        </a:spcBef>
                        <a:spcAft>
                          <a:spcPts val="0"/>
                        </a:spcAft>
                        <a:buNone/>
                      </a:pPr>
                      <a:r>
                        <a:rPr lang="en-US" sz="1800"/>
                        <a:t>x</a:t>
                      </a:r>
                      <a:endParaRPr/>
                    </a:p>
                  </a:txBody>
                  <a:tcPr marL="91450" marR="91450" marT="45725" marB="45725"/>
                </a:tc>
                <a:extLst>
                  <a:ext uri="{0D108BD9-81ED-4DB2-BD59-A6C34878D82A}">
                    <a16:rowId xmlns:a16="http://schemas.microsoft.com/office/drawing/2014/main" val="10009"/>
                  </a:ext>
                </a:extLst>
              </a:tr>
              <a:tr h="448850">
                <a:tc>
                  <a:txBody>
                    <a:bodyPr/>
                    <a:lstStyle/>
                    <a:p>
                      <a:pPr marL="0" marR="0" lvl="0" indent="0" algn="l" rtl="0">
                        <a:spcBef>
                          <a:spcPts val="0"/>
                        </a:spcBef>
                        <a:spcAft>
                          <a:spcPts val="0"/>
                        </a:spcAft>
                        <a:buNone/>
                      </a:pPr>
                      <a:r>
                        <a:rPr lang="en-US" sz="1800" b="1"/>
                        <a:t>Social media</a:t>
                      </a:r>
                      <a:endParaRPr/>
                    </a:p>
                  </a:txBody>
                  <a:tcPr marL="91450" marR="91450" marT="45725" marB="45725">
                    <a:solidFill>
                      <a:schemeClr val="lt2"/>
                    </a:solidFill>
                  </a:tcPr>
                </a:tc>
                <a:tc>
                  <a:txBody>
                    <a:bodyPr/>
                    <a:lstStyle/>
                    <a:p>
                      <a:pPr marL="0" marR="0" lvl="0" indent="0" algn="l" rtl="0">
                        <a:spcBef>
                          <a:spcPts val="0"/>
                        </a:spcBef>
                        <a:spcAft>
                          <a:spcPts val="0"/>
                        </a:spcAft>
                        <a:buNone/>
                      </a:pPr>
                      <a:r>
                        <a:rPr lang="en-US" sz="1800"/>
                        <a:t>4 universities, NOAR, partners</a:t>
                      </a:r>
                      <a:endParaRPr/>
                    </a:p>
                  </a:txBody>
                  <a:tcPr marL="91450" marR="91450" marT="45725" marB="45725">
                    <a:solidFill>
                      <a:schemeClr val="lt2"/>
                    </a:solidFill>
                  </a:tcPr>
                </a:tc>
                <a:tc>
                  <a:txBody>
                    <a:bodyPr/>
                    <a:lstStyle/>
                    <a:p>
                      <a:pPr marL="0" marR="0" lvl="0" indent="0" algn="ctr" rtl="0">
                        <a:spcBef>
                          <a:spcPts val="0"/>
                        </a:spcBef>
                        <a:spcAft>
                          <a:spcPts val="0"/>
                        </a:spcAft>
                        <a:buNone/>
                      </a:pPr>
                      <a:endParaRPr sz="1800"/>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extLst>
                  <a:ext uri="{0D108BD9-81ED-4DB2-BD59-A6C34878D82A}">
                    <a16:rowId xmlns:a16="http://schemas.microsoft.com/office/drawing/2014/main" val="10010"/>
                  </a:ext>
                </a:extLst>
              </a:tr>
              <a:tr h="439075">
                <a:tc>
                  <a:txBody>
                    <a:bodyPr/>
                    <a:lstStyle/>
                    <a:p>
                      <a:pPr marL="0" marR="0" lvl="0" indent="0" algn="l" rtl="0">
                        <a:spcBef>
                          <a:spcPts val="0"/>
                        </a:spcBef>
                        <a:spcAft>
                          <a:spcPts val="0"/>
                        </a:spcAft>
                        <a:buNone/>
                      </a:pPr>
                      <a:r>
                        <a:rPr lang="en-US" sz="1800" b="1"/>
                        <a:t>Service</a:t>
                      </a:r>
                      <a:endParaRPr/>
                    </a:p>
                  </a:txBody>
                  <a:tcPr marL="91450" marR="91450" marT="45725" marB="45725">
                    <a:solidFill>
                      <a:srgbClr val="D0CECE"/>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Discount of lending art</a:t>
                      </a:r>
                      <a:endParaRPr/>
                    </a:p>
                  </a:txBody>
                  <a:tcPr marL="91450" marR="91450" marT="45725" marB="45725">
                    <a:solidFill>
                      <a:srgbClr val="D0CECE"/>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1800"/>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15%</a:t>
                      </a:r>
                      <a:endParaRPr/>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20%</a:t>
                      </a:r>
                      <a:endParaRPr/>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25%</a:t>
                      </a:r>
                      <a:endParaRPr/>
                    </a:p>
                  </a:txBody>
                  <a:tcPr marL="91450" marR="91450" marT="45725" marB="45725">
                    <a:solidFill>
                      <a:srgbClr val="D0CECE"/>
                    </a:solidFill>
                  </a:tcPr>
                </a:tc>
                <a:extLst>
                  <a:ext uri="{0D108BD9-81ED-4DB2-BD59-A6C34878D82A}">
                    <a16:rowId xmlns:a16="http://schemas.microsoft.com/office/drawing/2014/main" val="10011"/>
                  </a:ext>
                </a:extLst>
              </a:tr>
              <a:tr h="439075">
                <a:tc>
                  <a:txBody>
                    <a:bodyPr/>
                    <a:lstStyle/>
                    <a:p>
                      <a:pPr marL="0" marR="0" lvl="0" indent="0" algn="l" rtl="0">
                        <a:spcBef>
                          <a:spcPts val="0"/>
                        </a:spcBef>
                        <a:spcAft>
                          <a:spcPts val="0"/>
                        </a:spcAft>
                        <a:buNone/>
                      </a:pPr>
                      <a:r>
                        <a:rPr lang="en-US" sz="1800" b="1"/>
                        <a:t>Service</a:t>
                      </a:r>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Discount of  buying art</a:t>
                      </a:r>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1800"/>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5%</a:t>
                      </a:r>
                      <a:endParaRPr/>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10%</a:t>
                      </a:r>
                      <a:endParaRPr/>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15%</a:t>
                      </a:r>
                      <a:endParaRPr/>
                    </a:p>
                  </a:txBody>
                  <a:tcPr marL="91450" marR="91450" marT="45725" marB="45725">
                    <a:solidFill>
                      <a:schemeClr val="lt2"/>
                    </a:solidFill>
                  </a:tcPr>
                </a:tc>
                <a:extLst>
                  <a:ext uri="{0D108BD9-81ED-4DB2-BD59-A6C34878D82A}">
                    <a16:rowId xmlns:a16="http://schemas.microsoft.com/office/drawing/2014/main" val="10012"/>
                  </a:ext>
                </a:extLst>
              </a:tr>
              <a:tr h="439075">
                <a:tc>
                  <a:txBody>
                    <a:bodyPr/>
                    <a:lstStyle/>
                    <a:p>
                      <a:pPr marL="0" marR="0" lvl="0" indent="0" algn="l" rtl="0">
                        <a:spcBef>
                          <a:spcPts val="0"/>
                        </a:spcBef>
                        <a:spcAft>
                          <a:spcPts val="0"/>
                        </a:spcAft>
                        <a:buNone/>
                      </a:pPr>
                      <a:r>
                        <a:rPr lang="en-US" sz="1800" b="1"/>
                        <a:t>Print</a:t>
                      </a:r>
                      <a:endParaRPr/>
                    </a:p>
                  </a:txBody>
                  <a:tcPr marL="91450" marR="91450" marT="45725" marB="45725">
                    <a:solidFill>
                      <a:srgbClr val="D0CECE"/>
                    </a:solidFill>
                  </a:tcPr>
                </a:tc>
                <a:tc>
                  <a:txBody>
                    <a:bodyPr/>
                    <a:lstStyle/>
                    <a:p>
                      <a:pPr marL="0" marR="0" lvl="0" indent="0" algn="l" rtl="0">
                        <a:spcBef>
                          <a:spcPts val="0"/>
                        </a:spcBef>
                        <a:spcAft>
                          <a:spcPts val="0"/>
                        </a:spcAft>
                        <a:buNone/>
                      </a:pPr>
                      <a:r>
                        <a:rPr lang="en-US" sz="1800"/>
                        <a:t>Logo on NBYAA flyers</a:t>
                      </a:r>
                      <a:endParaRPr/>
                    </a:p>
                  </a:txBody>
                  <a:tcPr marL="91450" marR="91450" marT="45725" marB="45725">
                    <a:solidFill>
                      <a:srgbClr val="D0CECE"/>
                    </a:solidFill>
                  </a:tcPr>
                </a:tc>
                <a:tc>
                  <a:txBody>
                    <a:bodyPr/>
                    <a:lstStyle/>
                    <a:p>
                      <a:pPr marL="0" marR="0" lvl="0" indent="0" algn="l" rtl="0">
                        <a:spcBef>
                          <a:spcPts val="0"/>
                        </a:spcBef>
                        <a:spcAft>
                          <a:spcPts val="0"/>
                        </a:spcAft>
                        <a:buNone/>
                      </a:pPr>
                      <a:endParaRPr sz="1800"/>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rgbClr val="D0CECE"/>
                    </a:solidFill>
                  </a:tcPr>
                </a:tc>
                <a:extLst>
                  <a:ext uri="{0D108BD9-81ED-4DB2-BD59-A6C34878D82A}">
                    <a16:rowId xmlns:a16="http://schemas.microsoft.com/office/drawing/2014/main" val="10013"/>
                  </a:ext>
                </a:extLst>
              </a:tr>
              <a:tr h="329600">
                <a:tc rowSpan="2">
                  <a:txBody>
                    <a:bodyPr/>
                    <a:lstStyle/>
                    <a:p>
                      <a:pPr marL="0" marR="0" lvl="0" indent="0" algn="l" rtl="0">
                        <a:spcBef>
                          <a:spcPts val="0"/>
                        </a:spcBef>
                        <a:spcAft>
                          <a:spcPts val="0"/>
                        </a:spcAft>
                        <a:buNone/>
                      </a:pPr>
                      <a:r>
                        <a:rPr lang="en-US" sz="1800" b="1"/>
                        <a:t>www</a:t>
                      </a:r>
                      <a:endParaRPr/>
                    </a:p>
                  </a:txBody>
                  <a:tcPr marL="91450" marR="91450" marT="45725" marB="45725">
                    <a:solidFill>
                      <a:schemeClr val="lt2"/>
                    </a:solidFill>
                  </a:tcPr>
                </a:tc>
                <a:tc>
                  <a:txBody>
                    <a:bodyPr/>
                    <a:lstStyle/>
                    <a:p>
                      <a:pPr marL="0" marR="0" lvl="0" indent="0" algn="l" rtl="0">
                        <a:spcBef>
                          <a:spcPts val="0"/>
                        </a:spcBef>
                        <a:spcAft>
                          <a:spcPts val="0"/>
                        </a:spcAft>
                        <a:buNone/>
                      </a:pPr>
                      <a:r>
                        <a:rPr lang="en-US" sz="1800"/>
                        <a:t>4 universities</a:t>
                      </a:r>
                      <a:endParaRPr/>
                    </a:p>
                  </a:txBody>
                  <a:tcPr marL="91450" marR="91450" marT="45725" marB="45725">
                    <a:solidFill>
                      <a:schemeClr val="lt2"/>
                    </a:solidFill>
                  </a:tcPr>
                </a:tc>
                <a:tc>
                  <a:txBody>
                    <a:bodyPr/>
                    <a:lstStyle/>
                    <a:p>
                      <a:pPr marL="0" marR="0" lvl="0" indent="0" algn="l" rtl="0">
                        <a:spcBef>
                          <a:spcPts val="0"/>
                        </a:spcBef>
                        <a:spcAft>
                          <a:spcPts val="0"/>
                        </a:spcAft>
                        <a:buNone/>
                      </a:pPr>
                      <a:endParaRPr sz="1800"/>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chemeClr val="lt2"/>
                    </a:solidFill>
                  </a:tcPr>
                </a:tc>
                <a:extLst>
                  <a:ext uri="{0D108BD9-81ED-4DB2-BD59-A6C34878D82A}">
                    <a16:rowId xmlns:a16="http://schemas.microsoft.com/office/drawing/2014/main" val="10014"/>
                  </a:ext>
                </a:extLst>
              </a:tr>
              <a:tr h="329600">
                <a:tc vMerge="1">
                  <a:txBody>
                    <a:bodyPr/>
                    <a:lstStyle/>
                    <a:p>
                      <a:endParaRPr lang="en-EE"/>
                    </a:p>
                  </a:txBody>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err="1"/>
                        <a:t>NBYAA.eu</a:t>
                      </a:r>
                      <a:r>
                        <a:rPr lang="en-US" sz="1800" dirty="0"/>
                        <a:t> , </a:t>
                      </a:r>
                      <a:r>
                        <a:rPr lang="en-US" sz="1800" dirty="0" err="1"/>
                        <a:t>NOAR.eu</a:t>
                      </a:r>
                      <a:endParaRPr sz="1800" dirty="0"/>
                    </a:p>
                  </a:txBody>
                  <a:tcPr marL="91450" marR="91450" marT="45725" marB="45725">
                    <a:solidFill>
                      <a:srgbClr val="D0CECE"/>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a:t>x</a:t>
                      </a:r>
                      <a:endParaRPr/>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a:t>x</a:t>
                      </a:r>
                      <a:endParaRPr/>
                    </a:p>
                  </a:txBody>
                  <a:tcPr marL="91450" marR="91450" marT="45725" marB="45725">
                    <a:solidFill>
                      <a:srgbClr val="D0CECE"/>
                    </a:solidFill>
                  </a:tcPr>
                </a:tc>
                <a:tc>
                  <a:txBody>
                    <a:bodyPr/>
                    <a:lstStyle/>
                    <a:p>
                      <a:pPr marL="0" marR="0" lvl="0" indent="0" algn="ctr" rtl="0">
                        <a:spcBef>
                          <a:spcPts val="0"/>
                        </a:spcBef>
                        <a:spcAft>
                          <a:spcPts val="0"/>
                        </a:spcAft>
                        <a:buNone/>
                      </a:pPr>
                      <a:r>
                        <a:rPr lang="en-US" sz="1800" dirty="0"/>
                        <a:t>x</a:t>
                      </a:r>
                      <a:endParaRPr dirty="0"/>
                    </a:p>
                  </a:txBody>
                  <a:tcPr marL="91450" marR="91450" marT="45725" marB="45725">
                    <a:solidFill>
                      <a:srgbClr val="D0CECE"/>
                    </a:solidFill>
                  </a:tcPr>
                </a:tc>
                <a:extLst>
                  <a:ext uri="{0D108BD9-81ED-4DB2-BD59-A6C34878D82A}">
                    <a16:rowId xmlns:a16="http://schemas.microsoft.com/office/drawing/2014/main" val="10015"/>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750</Words>
  <Application>Microsoft Macintosh PowerPoint</Application>
  <PresentationFormat>Widescreen</PresentationFormat>
  <Paragraphs>185</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   CHALLENGES FOR  YOUNG ARTISTS</vt:lpstr>
      <vt:lpstr>PowerPoint Presentation</vt:lpstr>
      <vt:lpstr>PowerPoint Presentation</vt:lpstr>
      <vt:lpstr>PowerPoint Presentation</vt:lpstr>
      <vt:lpstr>PowerPoint Presentation</vt:lpstr>
      <vt:lpstr>PowerPoint Presentation</vt:lpstr>
      <vt:lpstr>PowerPoint Presentation</vt:lpstr>
      <vt:lpstr>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Eesti Disainikeskus MTÜ</cp:lastModifiedBy>
  <cp:revision>4</cp:revision>
  <dcterms:modified xsi:type="dcterms:W3CDTF">2020-05-01T13:10:00Z</dcterms:modified>
</cp:coreProperties>
</file>